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9" r:id="rId2"/>
    <p:sldMasterId id="2147483648" r:id="rId3"/>
  </p:sldMasterIdLst>
  <p:notesMasterIdLst>
    <p:notesMasterId r:id="rId13"/>
  </p:notesMasterIdLst>
  <p:handoutMasterIdLst>
    <p:handoutMasterId r:id="rId14"/>
  </p:handoutMasterIdLst>
  <p:sldIdLst>
    <p:sldId id="351" r:id="rId4"/>
    <p:sldId id="300" r:id="rId5"/>
    <p:sldId id="352" r:id="rId6"/>
    <p:sldId id="347" r:id="rId7"/>
    <p:sldId id="357" r:id="rId8"/>
    <p:sldId id="348" r:id="rId9"/>
    <p:sldId id="354" r:id="rId10"/>
    <p:sldId id="356" r:id="rId11"/>
    <p:sldId id="34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loop="1"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8C7"/>
    <a:srgbClr val="1D2763"/>
    <a:srgbClr val="672459"/>
    <a:srgbClr val="2E7F96"/>
    <a:srgbClr val="8931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23" autoAdjust="0"/>
    <p:restoredTop sz="94624" autoAdjust="0"/>
  </p:normalViewPr>
  <p:slideViewPr>
    <p:cSldViewPr snapToGrid="0">
      <p:cViewPr varScale="1">
        <p:scale>
          <a:sx n="63" d="100"/>
          <a:sy n="63" d="100"/>
        </p:scale>
        <p:origin x="174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-282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4FDCE-962D-9741-BB2F-0D679C2A3C47}" type="datetimeFigureOut">
              <a:rPr lang="en-US" smtClean="0"/>
              <a:pPr/>
              <a:t>10/19/2016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312DE-E257-854B-B850-7A497187C9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29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CB4E8-F110-D04E-87C2-755EF2485B7D}" type="datetimeFigureOut">
              <a:rPr lang="en-US" smtClean="0"/>
              <a:pPr/>
              <a:t>10/19/2016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B55A1-B694-0544-AA8C-93542A91DE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10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B55A1-B694-0544-AA8C-93542A91DE91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97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B55A1-B694-0544-AA8C-93542A91DE91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925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B55A1-B694-0544-AA8C-93542A91DE9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925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B55A1-B694-0544-AA8C-93542A91DE9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994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B55A1-B694-0544-AA8C-93542A91DE91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925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880100" y="39751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1st January 2010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5880100" y="44069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Location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54000" y="6197600"/>
            <a:ext cx="3263900" cy="419100"/>
          </a:xfrm>
        </p:spPr>
        <p:txBody>
          <a:bodyPr>
            <a:normAutofit/>
          </a:bodyPr>
          <a:lstStyle>
            <a:lvl1pPr algn="l">
              <a:buNone/>
              <a:defRPr sz="1800" baseline="0">
                <a:solidFill>
                  <a:srgbClr val="1D2763"/>
                </a:solidFill>
              </a:defRPr>
            </a:lvl1pPr>
          </a:lstStyle>
          <a:p>
            <a:pPr lvl="0"/>
            <a:r>
              <a:rPr lang="en-US" dirty="0" err="1"/>
              <a:t>www.easyfundraising.org.uk</a:t>
            </a:r>
            <a:endParaRPr lang="en-US" dirty="0"/>
          </a:p>
        </p:txBody>
      </p:sp>
      <p:pic>
        <p:nvPicPr>
          <p:cNvPr id="10" name="Picture 2" descr="C:\DOCUME~1\Owner\LOCALS~1\Temp\VMwareDnD\4877f760\company-meeting-front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39534" cy="69296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3245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362200" y="1219200"/>
            <a:ext cx="63246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 rot="5400000">
            <a:off x="-381000" y="3733800"/>
            <a:ext cx="5029200" cy="1588"/>
          </a:xfrm>
          <a:prstGeom prst="line">
            <a:avLst/>
          </a:prstGeom>
          <a:ln>
            <a:solidFill>
              <a:srgbClr val="8931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brand_shapes1-01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114800"/>
            <a:ext cx="1088136" cy="2554224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 rot="16200000">
            <a:off x="37705" y="2324497"/>
            <a:ext cx="2667000" cy="913605"/>
          </a:xfrm>
        </p:spPr>
        <p:txBody>
          <a:bodyPr vert="horz" wrap="square">
            <a:noAutofit/>
          </a:bodyPr>
          <a:lstStyle>
            <a:lvl1pPr marL="0" algn="l">
              <a:lnSpc>
                <a:spcPts val="2860"/>
              </a:lnSpc>
              <a:buNone/>
              <a:defRPr sz="2800" baseline="0">
                <a:solidFill>
                  <a:srgbClr val="38A8C7"/>
                </a:solidFill>
              </a:defRPr>
            </a:lvl1pPr>
          </a:lstStyle>
          <a:p>
            <a:pPr lvl="0"/>
            <a:r>
              <a:rPr lang="en-US" dirty="0"/>
              <a:t>Click to insert short stat here</a:t>
            </a:r>
          </a:p>
        </p:txBody>
      </p:sp>
    </p:spTree>
    <p:extLst>
      <p:ext uri="{BB962C8B-B14F-4D97-AF65-F5344CB8AC3E}">
        <p14:creationId xmlns:p14="http://schemas.microsoft.com/office/powerpoint/2010/main" val="354526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219200"/>
            <a:ext cx="4194175" cy="5029200"/>
          </a:xfrm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4191000" cy="5029200"/>
          </a:xfrm>
        </p:spPr>
        <p:txBody>
          <a:bodyPr>
            <a:normAutofit/>
          </a:bodyPr>
          <a:lstStyle>
            <a:lvl1pPr marL="360000">
              <a:lnSpc>
                <a:spcPct val="100000"/>
              </a:lnSpc>
              <a:spcBef>
                <a:spcPts val="2328"/>
              </a:spcBef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174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 b="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 rot="5400000">
            <a:off x="2117724" y="3672681"/>
            <a:ext cx="4906963" cy="1588"/>
          </a:xfrm>
          <a:prstGeom prst="line">
            <a:avLst/>
          </a:prstGeom>
          <a:ln w="12700">
            <a:solidFill>
              <a:srgbClr val="89317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970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83820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90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659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 userDrawn="1"/>
        </p:nvSpPr>
        <p:spPr>
          <a:xfrm>
            <a:off x="-1" y="1435100"/>
            <a:ext cx="9217025" cy="37846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/>
          <p:cNvGrpSpPr/>
          <p:nvPr userDrawn="1"/>
        </p:nvGrpSpPr>
        <p:grpSpPr>
          <a:xfrm>
            <a:off x="647700" y="1663700"/>
            <a:ext cx="7988300" cy="3289300"/>
            <a:chOff x="431800" y="1663700"/>
            <a:chExt cx="7988300" cy="3289300"/>
          </a:xfrm>
        </p:grpSpPr>
        <p:grpSp>
          <p:nvGrpSpPr>
            <p:cNvPr id="29" name="Group 28"/>
            <p:cNvGrpSpPr/>
            <p:nvPr userDrawn="1"/>
          </p:nvGrpSpPr>
          <p:grpSpPr>
            <a:xfrm>
              <a:off x="431800" y="1663700"/>
              <a:ext cx="7988300" cy="1041400"/>
              <a:chOff x="431800" y="1663700"/>
              <a:chExt cx="7988300" cy="1041400"/>
            </a:xfrm>
          </p:grpSpPr>
          <p:sp>
            <p:nvSpPr>
              <p:cNvPr id="24" name="Rectangle 23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 26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/>
            <p:cNvGrpSpPr/>
            <p:nvPr userDrawn="1"/>
          </p:nvGrpSpPr>
          <p:grpSpPr>
            <a:xfrm>
              <a:off x="431800" y="2794000"/>
              <a:ext cx="7988300" cy="1041400"/>
              <a:chOff x="431800" y="1663700"/>
              <a:chExt cx="7988300" cy="1041400"/>
            </a:xfrm>
          </p:grpSpPr>
          <p:sp>
            <p:nvSpPr>
              <p:cNvPr id="31" name="Rectangle 30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5" name="Group 34"/>
            <p:cNvGrpSpPr/>
            <p:nvPr userDrawn="1"/>
          </p:nvGrpSpPr>
          <p:grpSpPr>
            <a:xfrm>
              <a:off x="431800" y="3911600"/>
              <a:ext cx="7988300" cy="1041400"/>
              <a:chOff x="431800" y="1663700"/>
              <a:chExt cx="7988300" cy="1041400"/>
            </a:xfrm>
          </p:grpSpPr>
          <p:sp>
            <p:nvSpPr>
              <p:cNvPr id="36" name="Rectangle 35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Rectangle 38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Picture 4" descr="Picture 5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874205" y="1859143"/>
            <a:ext cx="1579766" cy="709165"/>
          </a:xfrm>
          <a:prstGeom prst="rect">
            <a:avLst/>
          </a:prstGeom>
        </p:spPr>
      </p:pic>
      <p:pic>
        <p:nvPicPr>
          <p:cNvPr id="6" name="Picture 5" descr="Picture 7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43947" y="1960955"/>
            <a:ext cx="1803153" cy="506730"/>
          </a:xfrm>
          <a:prstGeom prst="rect">
            <a:avLst/>
          </a:prstGeom>
        </p:spPr>
      </p:pic>
      <p:pic>
        <p:nvPicPr>
          <p:cNvPr id="7" name="Picture 6" descr="Picture 9.png"/>
          <p:cNvPicPr>
            <a:picLocks noChangeAspect="1"/>
          </p:cNvPicPr>
          <p:nvPr userDrawn="1"/>
        </p:nvPicPr>
        <p:blipFill>
          <a:blip r:embed="rId4"/>
          <a:srcRect l="4237" t="1849" r="3248" b="12177"/>
          <a:stretch>
            <a:fillRect/>
          </a:stretch>
        </p:blipFill>
        <p:spPr>
          <a:xfrm>
            <a:off x="4847865" y="1833743"/>
            <a:ext cx="1658888" cy="742568"/>
          </a:xfrm>
          <a:prstGeom prst="rect">
            <a:avLst/>
          </a:prstGeom>
        </p:spPr>
      </p:pic>
      <p:pic>
        <p:nvPicPr>
          <p:cNvPr id="8" name="Picture 7" descr="Picture 10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05072" y="2933700"/>
            <a:ext cx="1883075" cy="757938"/>
          </a:xfrm>
          <a:prstGeom prst="rect">
            <a:avLst/>
          </a:prstGeom>
        </p:spPr>
      </p:pic>
      <p:pic>
        <p:nvPicPr>
          <p:cNvPr id="9" name="Picture 8" descr="Picture 11.png"/>
          <p:cNvPicPr>
            <a:picLocks noChangeAspect="1"/>
          </p:cNvPicPr>
          <p:nvPr userDrawn="1"/>
        </p:nvPicPr>
        <p:blipFill>
          <a:blip r:embed="rId6"/>
          <a:srcRect l="1479" t="1913" r="6788" b="3923"/>
          <a:stretch>
            <a:fillRect/>
          </a:stretch>
        </p:blipFill>
        <p:spPr>
          <a:xfrm>
            <a:off x="2959100" y="1739900"/>
            <a:ext cx="1419225" cy="935773"/>
          </a:xfrm>
          <a:prstGeom prst="rect">
            <a:avLst/>
          </a:prstGeom>
        </p:spPr>
      </p:pic>
      <p:pic>
        <p:nvPicPr>
          <p:cNvPr id="10" name="Picture 9" descr="Picture 12.png"/>
          <p:cNvPicPr>
            <a:picLocks noChangeAspect="1"/>
          </p:cNvPicPr>
          <p:nvPr userDrawn="1"/>
        </p:nvPicPr>
        <p:blipFill>
          <a:blip r:embed="rId7"/>
          <a:srcRect t="6092"/>
          <a:stretch>
            <a:fillRect/>
          </a:stretch>
        </p:blipFill>
        <p:spPr>
          <a:xfrm>
            <a:off x="899604" y="2849655"/>
            <a:ext cx="1435228" cy="936602"/>
          </a:xfrm>
          <a:prstGeom prst="rect">
            <a:avLst/>
          </a:prstGeom>
        </p:spPr>
      </p:pic>
      <p:pic>
        <p:nvPicPr>
          <p:cNvPr id="11" name="Picture 10" descr="Picture 13.pn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906754" y="2874346"/>
            <a:ext cx="1470970" cy="879625"/>
          </a:xfrm>
          <a:prstGeom prst="rect">
            <a:avLst/>
          </a:prstGeom>
        </p:spPr>
      </p:pic>
      <p:pic>
        <p:nvPicPr>
          <p:cNvPr id="12" name="Picture 11" descr="YMS_SML_PRESS_B_LOGO-2.psd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23405" y="4164306"/>
            <a:ext cx="1600199" cy="564776"/>
          </a:xfrm>
          <a:prstGeom prst="rect">
            <a:avLst/>
          </a:prstGeom>
        </p:spPr>
      </p:pic>
      <p:pic>
        <p:nvPicPr>
          <p:cNvPr id="13" name="Picture 12" descr="Picture 15.png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2796871" y="4029189"/>
            <a:ext cx="1671906" cy="795645"/>
          </a:xfrm>
          <a:prstGeom prst="rect">
            <a:avLst/>
          </a:prstGeom>
        </p:spPr>
      </p:pic>
      <p:pic>
        <p:nvPicPr>
          <p:cNvPr id="14" name="Picture 13" descr="Picture 16.png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822465" y="4164306"/>
            <a:ext cx="1683690" cy="549667"/>
          </a:xfrm>
          <a:prstGeom prst="rect">
            <a:avLst/>
          </a:prstGeom>
        </p:spPr>
      </p:pic>
      <p:pic>
        <p:nvPicPr>
          <p:cNvPr id="15" name="Picture 14" descr="Picture 18.pn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6857872" y="4279900"/>
            <a:ext cx="1655310" cy="363666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13"/>
          <a:srcRect t="24081" b="19919"/>
          <a:stretch>
            <a:fillRect/>
          </a:stretch>
        </p:blipFill>
        <p:spPr bwMode="auto">
          <a:xfrm>
            <a:off x="6946772" y="292100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Some of the companies we work with</a:t>
            </a:r>
            <a:endParaRPr lang="en-US" dirty="0"/>
          </a:p>
        </p:txBody>
      </p:sp>
      <p:sp>
        <p:nvSpPr>
          <p:cNvPr id="18" name="Title 1"/>
          <p:cNvSpPr txBox="1">
            <a:spLocks/>
          </p:cNvSpPr>
          <p:nvPr userDrawn="1"/>
        </p:nvSpPr>
        <p:spPr>
          <a:xfrm>
            <a:off x="517165" y="5715000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And many more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…</a:t>
            </a:r>
          </a:p>
        </p:txBody>
      </p:sp>
      <p:pic>
        <p:nvPicPr>
          <p:cNvPr id="41" name="Picture 40" descr="corner-1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289098" y="4668473"/>
            <a:ext cx="2737195" cy="280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43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716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880100" y="39751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1st January 2010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5880100" y="44069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Location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54000" y="6197600"/>
            <a:ext cx="3263900" cy="419100"/>
          </a:xfrm>
        </p:spPr>
        <p:txBody>
          <a:bodyPr>
            <a:normAutofit/>
          </a:bodyPr>
          <a:lstStyle>
            <a:lvl1pPr algn="l">
              <a:buNone/>
              <a:defRPr sz="1800" baseline="0">
                <a:solidFill>
                  <a:srgbClr val="1D2763"/>
                </a:solidFill>
              </a:defRPr>
            </a:lvl1pPr>
          </a:lstStyle>
          <a:p>
            <a:pPr lvl="0"/>
            <a:r>
              <a:rPr lang="en-US" dirty="0" err="1"/>
              <a:t>www.easyfundraising.org.uk</a:t>
            </a:r>
            <a:endParaRPr lang="en-US" dirty="0"/>
          </a:p>
        </p:txBody>
      </p:sp>
      <p:pic>
        <p:nvPicPr>
          <p:cNvPr id="10" name="Picture 2" descr="C:\DOCUME~1\Owner\LOCALS~1\Temp\VMwareDnD\4877f760\company-meeting-front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39534" cy="69296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7577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362200" y="1219200"/>
            <a:ext cx="63246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 rot="5400000">
            <a:off x="-381000" y="3733800"/>
            <a:ext cx="5029200" cy="1588"/>
          </a:xfrm>
          <a:prstGeom prst="line">
            <a:avLst/>
          </a:prstGeom>
          <a:ln>
            <a:solidFill>
              <a:srgbClr val="8931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brand_shapes1-01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114800"/>
            <a:ext cx="1088136" cy="2554224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 rot="16200000">
            <a:off x="37705" y="2324497"/>
            <a:ext cx="2667000" cy="913605"/>
          </a:xfrm>
        </p:spPr>
        <p:txBody>
          <a:bodyPr vert="horz" wrap="square">
            <a:noAutofit/>
          </a:bodyPr>
          <a:lstStyle>
            <a:lvl1pPr marL="0" algn="l">
              <a:lnSpc>
                <a:spcPts val="2860"/>
              </a:lnSpc>
              <a:buNone/>
              <a:defRPr sz="2800" baseline="0">
                <a:solidFill>
                  <a:srgbClr val="38A8C7"/>
                </a:solidFill>
              </a:defRPr>
            </a:lvl1pPr>
          </a:lstStyle>
          <a:p>
            <a:pPr lvl="0"/>
            <a:r>
              <a:rPr lang="en-US" dirty="0"/>
              <a:t>Click to insert short stat here</a:t>
            </a:r>
          </a:p>
        </p:txBody>
      </p:sp>
    </p:spTree>
    <p:extLst>
      <p:ext uri="{BB962C8B-B14F-4D97-AF65-F5344CB8AC3E}">
        <p14:creationId xmlns:p14="http://schemas.microsoft.com/office/powerpoint/2010/main" val="107856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219200"/>
            <a:ext cx="4194175" cy="5029200"/>
          </a:xfrm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4191000" cy="5029200"/>
          </a:xfrm>
        </p:spPr>
        <p:txBody>
          <a:bodyPr>
            <a:normAutofit/>
          </a:bodyPr>
          <a:lstStyle>
            <a:lvl1pPr marL="360000">
              <a:lnSpc>
                <a:spcPct val="100000"/>
              </a:lnSpc>
              <a:spcBef>
                <a:spcPts val="2328"/>
              </a:spcBef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45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 b="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 rot="5400000">
            <a:off x="2117724" y="3672681"/>
            <a:ext cx="4906963" cy="1588"/>
          </a:xfrm>
          <a:prstGeom prst="line">
            <a:avLst/>
          </a:prstGeom>
          <a:ln w="12700">
            <a:solidFill>
              <a:srgbClr val="89317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530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83820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180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95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 userDrawn="1"/>
        </p:nvSpPr>
        <p:spPr>
          <a:xfrm>
            <a:off x="-1" y="1435100"/>
            <a:ext cx="9217025" cy="37846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/>
          <p:cNvGrpSpPr/>
          <p:nvPr userDrawn="1"/>
        </p:nvGrpSpPr>
        <p:grpSpPr>
          <a:xfrm>
            <a:off x="647700" y="1663700"/>
            <a:ext cx="7988300" cy="3289300"/>
            <a:chOff x="431800" y="1663700"/>
            <a:chExt cx="7988300" cy="3289300"/>
          </a:xfrm>
        </p:grpSpPr>
        <p:grpSp>
          <p:nvGrpSpPr>
            <p:cNvPr id="29" name="Group 28"/>
            <p:cNvGrpSpPr/>
            <p:nvPr userDrawn="1"/>
          </p:nvGrpSpPr>
          <p:grpSpPr>
            <a:xfrm>
              <a:off x="431800" y="1663700"/>
              <a:ext cx="7988300" cy="1041400"/>
              <a:chOff x="431800" y="1663700"/>
              <a:chExt cx="7988300" cy="1041400"/>
            </a:xfrm>
          </p:grpSpPr>
          <p:sp>
            <p:nvSpPr>
              <p:cNvPr id="24" name="Rectangle 23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 26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/>
            <p:cNvGrpSpPr/>
            <p:nvPr userDrawn="1"/>
          </p:nvGrpSpPr>
          <p:grpSpPr>
            <a:xfrm>
              <a:off x="431800" y="2794000"/>
              <a:ext cx="7988300" cy="1041400"/>
              <a:chOff x="431800" y="1663700"/>
              <a:chExt cx="7988300" cy="1041400"/>
            </a:xfrm>
          </p:grpSpPr>
          <p:sp>
            <p:nvSpPr>
              <p:cNvPr id="31" name="Rectangle 30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5" name="Group 34"/>
            <p:cNvGrpSpPr/>
            <p:nvPr userDrawn="1"/>
          </p:nvGrpSpPr>
          <p:grpSpPr>
            <a:xfrm>
              <a:off x="431800" y="3911600"/>
              <a:ext cx="7988300" cy="1041400"/>
              <a:chOff x="431800" y="1663700"/>
              <a:chExt cx="7988300" cy="1041400"/>
            </a:xfrm>
          </p:grpSpPr>
          <p:sp>
            <p:nvSpPr>
              <p:cNvPr id="36" name="Rectangle 35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Rectangle 38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Picture 4" descr="Picture 5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874205" y="1859143"/>
            <a:ext cx="1579766" cy="709165"/>
          </a:xfrm>
          <a:prstGeom prst="rect">
            <a:avLst/>
          </a:prstGeom>
        </p:spPr>
      </p:pic>
      <p:pic>
        <p:nvPicPr>
          <p:cNvPr id="6" name="Picture 5" descr="Picture 7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43947" y="1960955"/>
            <a:ext cx="1803153" cy="506730"/>
          </a:xfrm>
          <a:prstGeom prst="rect">
            <a:avLst/>
          </a:prstGeom>
        </p:spPr>
      </p:pic>
      <p:pic>
        <p:nvPicPr>
          <p:cNvPr id="7" name="Picture 6" descr="Picture 9.png"/>
          <p:cNvPicPr>
            <a:picLocks noChangeAspect="1"/>
          </p:cNvPicPr>
          <p:nvPr userDrawn="1"/>
        </p:nvPicPr>
        <p:blipFill>
          <a:blip r:embed="rId4"/>
          <a:srcRect l="4237" t="1849" r="3248" b="12177"/>
          <a:stretch>
            <a:fillRect/>
          </a:stretch>
        </p:blipFill>
        <p:spPr>
          <a:xfrm>
            <a:off x="4847865" y="1833743"/>
            <a:ext cx="1658888" cy="742568"/>
          </a:xfrm>
          <a:prstGeom prst="rect">
            <a:avLst/>
          </a:prstGeom>
        </p:spPr>
      </p:pic>
      <p:pic>
        <p:nvPicPr>
          <p:cNvPr id="8" name="Picture 7" descr="Picture 10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05072" y="2933700"/>
            <a:ext cx="1883075" cy="757938"/>
          </a:xfrm>
          <a:prstGeom prst="rect">
            <a:avLst/>
          </a:prstGeom>
        </p:spPr>
      </p:pic>
      <p:pic>
        <p:nvPicPr>
          <p:cNvPr id="9" name="Picture 8" descr="Picture 11.png"/>
          <p:cNvPicPr>
            <a:picLocks noChangeAspect="1"/>
          </p:cNvPicPr>
          <p:nvPr userDrawn="1"/>
        </p:nvPicPr>
        <p:blipFill>
          <a:blip r:embed="rId6"/>
          <a:srcRect l="1479" t="1913" r="6788" b="3923"/>
          <a:stretch>
            <a:fillRect/>
          </a:stretch>
        </p:blipFill>
        <p:spPr>
          <a:xfrm>
            <a:off x="2959100" y="1739900"/>
            <a:ext cx="1419225" cy="935773"/>
          </a:xfrm>
          <a:prstGeom prst="rect">
            <a:avLst/>
          </a:prstGeom>
        </p:spPr>
      </p:pic>
      <p:pic>
        <p:nvPicPr>
          <p:cNvPr id="10" name="Picture 9" descr="Picture 12.png"/>
          <p:cNvPicPr>
            <a:picLocks noChangeAspect="1"/>
          </p:cNvPicPr>
          <p:nvPr userDrawn="1"/>
        </p:nvPicPr>
        <p:blipFill>
          <a:blip r:embed="rId7"/>
          <a:srcRect t="6092"/>
          <a:stretch>
            <a:fillRect/>
          </a:stretch>
        </p:blipFill>
        <p:spPr>
          <a:xfrm>
            <a:off x="899604" y="2849655"/>
            <a:ext cx="1435228" cy="936602"/>
          </a:xfrm>
          <a:prstGeom prst="rect">
            <a:avLst/>
          </a:prstGeom>
        </p:spPr>
      </p:pic>
      <p:pic>
        <p:nvPicPr>
          <p:cNvPr id="11" name="Picture 10" descr="Picture 13.pn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906754" y="2874346"/>
            <a:ext cx="1470970" cy="879625"/>
          </a:xfrm>
          <a:prstGeom prst="rect">
            <a:avLst/>
          </a:prstGeom>
        </p:spPr>
      </p:pic>
      <p:pic>
        <p:nvPicPr>
          <p:cNvPr id="12" name="Picture 11" descr="YMS_SML_PRESS_B_LOGO-2.psd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23405" y="4164306"/>
            <a:ext cx="1600199" cy="564776"/>
          </a:xfrm>
          <a:prstGeom prst="rect">
            <a:avLst/>
          </a:prstGeom>
        </p:spPr>
      </p:pic>
      <p:pic>
        <p:nvPicPr>
          <p:cNvPr id="13" name="Picture 12" descr="Picture 15.png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2796871" y="4029189"/>
            <a:ext cx="1671906" cy="795645"/>
          </a:xfrm>
          <a:prstGeom prst="rect">
            <a:avLst/>
          </a:prstGeom>
        </p:spPr>
      </p:pic>
      <p:pic>
        <p:nvPicPr>
          <p:cNvPr id="14" name="Picture 13" descr="Picture 16.png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822465" y="4164306"/>
            <a:ext cx="1683690" cy="549667"/>
          </a:xfrm>
          <a:prstGeom prst="rect">
            <a:avLst/>
          </a:prstGeom>
        </p:spPr>
      </p:pic>
      <p:pic>
        <p:nvPicPr>
          <p:cNvPr id="15" name="Picture 14" descr="Picture 18.pn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6857872" y="4279900"/>
            <a:ext cx="1655310" cy="363666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13"/>
          <a:srcRect t="24081" b="19919"/>
          <a:stretch>
            <a:fillRect/>
          </a:stretch>
        </p:blipFill>
        <p:spPr bwMode="auto">
          <a:xfrm>
            <a:off x="6946772" y="292100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Some of the companies we work with</a:t>
            </a:r>
            <a:endParaRPr lang="en-US" dirty="0"/>
          </a:p>
        </p:txBody>
      </p:sp>
      <p:sp>
        <p:nvSpPr>
          <p:cNvPr id="18" name="Title 1"/>
          <p:cNvSpPr txBox="1">
            <a:spLocks/>
          </p:cNvSpPr>
          <p:nvPr userDrawn="1"/>
        </p:nvSpPr>
        <p:spPr>
          <a:xfrm>
            <a:off x="517165" y="5715000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And many more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…</a:t>
            </a:r>
          </a:p>
        </p:txBody>
      </p:sp>
      <p:pic>
        <p:nvPicPr>
          <p:cNvPr id="41" name="Picture 40" descr="corner-1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289098" y="4668473"/>
            <a:ext cx="2737195" cy="280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93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836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880100" y="39751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1st January 2010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5880100" y="4406900"/>
            <a:ext cx="2997200" cy="419100"/>
          </a:xfrm>
        </p:spPr>
        <p:txBody>
          <a:bodyPr>
            <a:normAutofit/>
          </a:bodyPr>
          <a:lstStyle>
            <a:lvl1pPr algn="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Location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54000" y="6197600"/>
            <a:ext cx="3263900" cy="419100"/>
          </a:xfrm>
        </p:spPr>
        <p:txBody>
          <a:bodyPr>
            <a:normAutofit/>
          </a:bodyPr>
          <a:lstStyle>
            <a:lvl1pPr algn="l">
              <a:buNone/>
              <a:defRPr sz="1800" baseline="0">
                <a:solidFill>
                  <a:srgbClr val="1D2763"/>
                </a:solidFill>
              </a:defRPr>
            </a:lvl1pPr>
          </a:lstStyle>
          <a:p>
            <a:pPr lvl="0"/>
            <a:r>
              <a:rPr lang="en-US" dirty="0" err="1"/>
              <a:t>www.easyfundraising.org.uk</a:t>
            </a:r>
            <a:endParaRPr lang="en-US" dirty="0"/>
          </a:p>
        </p:txBody>
      </p:sp>
      <p:pic>
        <p:nvPicPr>
          <p:cNvPr id="10" name="Picture 2" descr="C:\DOCUME~1\Owner\LOCALS~1\Temp\VMwareDnD\4877f760\company-meeting-front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39534" cy="692965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362200" y="1219200"/>
            <a:ext cx="63246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 rot="5400000">
            <a:off x="-381000" y="3733800"/>
            <a:ext cx="5029200" cy="1588"/>
          </a:xfrm>
          <a:prstGeom prst="line">
            <a:avLst/>
          </a:prstGeom>
          <a:ln>
            <a:solidFill>
              <a:srgbClr val="8931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brand_shapes1-01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114800"/>
            <a:ext cx="1088136" cy="2554224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 rot="16200000">
            <a:off x="37705" y="2324497"/>
            <a:ext cx="2667000" cy="913605"/>
          </a:xfrm>
        </p:spPr>
        <p:txBody>
          <a:bodyPr vert="horz" wrap="square">
            <a:noAutofit/>
          </a:bodyPr>
          <a:lstStyle>
            <a:lvl1pPr marL="0" algn="l">
              <a:lnSpc>
                <a:spcPts val="2860"/>
              </a:lnSpc>
              <a:buNone/>
              <a:defRPr sz="2800" baseline="0">
                <a:solidFill>
                  <a:srgbClr val="38A8C7"/>
                </a:solidFill>
              </a:defRPr>
            </a:lvl1pPr>
          </a:lstStyle>
          <a:p>
            <a:pPr lvl="0"/>
            <a:r>
              <a:rPr lang="en-US" dirty="0"/>
              <a:t>Click to insert short stat here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219200"/>
            <a:ext cx="4194175" cy="5029200"/>
          </a:xfrm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4191000" cy="5029200"/>
          </a:xfrm>
        </p:spPr>
        <p:txBody>
          <a:bodyPr>
            <a:normAutofit/>
          </a:bodyPr>
          <a:lstStyle>
            <a:lvl1pPr marL="360000">
              <a:lnSpc>
                <a:spcPct val="100000"/>
              </a:lnSpc>
              <a:spcBef>
                <a:spcPts val="2328"/>
              </a:spcBef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219200"/>
            <a:ext cx="3886200" cy="4906963"/>
          </a:xfrm>
        </p:spPr>
        <p:txBody>
          <a:bodyPr/>
          <a:lstStyle>
            <a:lvl1pPr>
              <a:defRPr sz="2400"/>
            </a:lvl1pPr>
            <a:lvl2pPr>
              <a:defRPr sz="2200" b="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 rot="5400000">
            <a:off x="2117724" y="3672681"/>
            <a:ext cx="4906963" cy="1588"/>
          </a:xfrm>
          <a:prstGeom prst="line">
            <a:avLst/>
          </a:prstGeom>
          <a:ln w="12700">
            <a:solidFill>
              <a:srgbClr val="89317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04800" y="1219200"/>
            <a:ext cx="8382000" cy="5029200"/>
          </a:xfrm>
        </p:spPr>
        <p:txBody>
          <a:bodyPr vert="horz">
            <a:normAutofit/>
          </a:bodyPr>
          <a:lstStyle>
            <a:lvl1pPr>
              <a:spcAft>
                <a:spcPts val="2400"/>
              </a:spcAft>
              <a:buSzPct val="120000"/>
              <a:buFontTx/>
              <a:buBlip>
                <a:blip r:embed="rId2"/>
              </a:buBlip>
              <a:defRPr sz="2200"/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 userDrawn="1"/>
        </p:nvSpPr>
        <p:spPr>
          <a:xfrm>
            <a:off x="-1" y="1435100"/>
            <a:ext cx="9217025" cy="37846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/>
          <p:cNvGrpSpPr/>
          <p:nvPr userDrawn="1"/>
        </p:nvGrpSpPr>
        <p:grpSpPr>
          <a:xfrm>
            <a:off x="647700" y="1663700"/>
            <a:ext cx="7988300" cy="3289300"/>
            <a:chOff x="431800" y="1663700"/>
            <a:chExt cx="7988300" cy="3289300"/>
          </a:xfrm>
        </p:grpSpPr>
        <p:grpSp>
          <p:nvGrpSpPr>
            <p:cNvPr id="29" name="Group 28"/>
            <p:cNvGrpSpPr/>
            <p:nvPr userDrawn="1"/>
          </p:nvGrpSpPr>
          <p:grpSpPr>
            <a:xfrm>
              <a:off x="431800" y="1663700"/>
              <a:ext cx="7988300" cy="1041400"/>
              <a:chOff x="431800" y="1663700"/>
              <a:chExt cx="7988300" cy="1041400"/>
            </a:xfrm>
          </p:grpSpPr>
          <p:sp>
            <p:nvSpPr>
              <p:cNvPr id="24" name="Rectangle 23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 26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/>
            <p:cNvGrpSpPr/>
            <p:nvPr userDrawn="1"/>
          </p:nvGrpSpPr>
          <p:grpSpPr>
            <a:xfrm>
              <a:off x="431800" y="2794000"/>
              <a:ext cx="7988300" cy="1041400"/>
              <a:chOff x="431800" y="1663700"/>
              <a:chExt cx="7988300" cy="1041400"/>
            </a:xfrm>
          </p:grpSpPr>
          <p:sp>
            <p:nvSpPr>
              <p:cNvPr id="31" name="Rectangle 30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5" name="Group 34"/>
            <p:cNvGrpSpPr/>
            <p:nvPr userDrawn="1"/>
          </p:nvGrpSpPr>
          <p:grpSpPr>
            <a:xfrm>
              <a:off x="431800" y="3911600"/>
              <a:ext cx="7988300" cy="1041400"/>
              <a:chOff x="431800" y="1663700"/>
              <a:chExt cx="7988300" cy="1041400"/>
            </a:xfrm>
          </p:grpSpPr>
          <p:sp>
            <p:nvSpPr>
              <p:cNvPr id="36" name="Rectangle 35"/>
              <p:cNvSpPr/>
              <p:nvPr userDrawn="1"/>
            </p:nvSpPr>
            <p:spPr>
              <a:xfrm>
                <a:off x="4318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/>
              <p:cNvSpPr/>
              <p:nvPr userDrawn="1"/>
            </p:nvSpPr>
            <p:spPr>
              <a:xfrm>
                <a:off x="24511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/>
              <p:cNvSpPr/>
              <p:nvPr userDrawn="1"/>
            </p:nvSpPr>
            <p:spPr>
              <a:xfrm>
                <a:off x="44704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Rectangle 38"/>
              <p:cNvSpPr/>
              <p:nvPr userDrawn="1"/>
            </p:nvSpPr>
            <p:spPr>
              <a:xfrm>
                <a:off x="6489700" y="1663700"/>
                <a:ext cx="1930400" cy="1041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Picture 4" descr="Picture 5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874205" y="1859143"/>
            <a:ext cx="1579766" cy="709165"/>
          </a:xfrm>
          <a:prstGeom prst="rect">
            <a:avLst/>
          </a:prstGeom>
        </p:spPr>
      </p:pic>
      <p:pic>
        <p:nvPicPr>
          <p:cNvPr id="6" name="Picture 5" descr="Picture 7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43947" y="1960955"/>
            <a:ext cx="1803153" cy="506730"/>
          </a:xfrm>
          <a:prstGeom prst="rect">
            <a:avLst/>
          </a:prstGeom>
        </p:spPr>
      </p:pic>
      <p:pic>
        <p:nvPicPr>
          <p:cNvPr id="7" name="Picture 6" descr="Picture 9.png"/>
          <p:cNvPicPr>
            <a:picLocks noChangeAspect="1"/>
          </p:cNvPicPr>
          <p:nvPr userDrawn="1"/>
        </p:nvPicPr>
        <p:blipFill>
          <a:blip r:embed="rId4"/>
          <a:srcRect l="4237" t="1849" r="3248" b="12177"/>
          <a:stretch>
            <a:fillRect/>
          </a:stretch>
        </p:blipFill>
        <p:spPr>
          <a:xfrm>
            <a:off x="4847865" y="1833743"/>
            <a:ext cx="1658888" cy="742568"/>
          </a:xfrm>
          <a:prstGeom prst="rect">
            <a:avLst/>
          </a:prstGeom>
        </p:spPr>
      </p:pic>
      <p:pic>
        <p:nvPicPr>
          <p:cNvPr id="8" name="Picture 7" descr="Picture 10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05072" y="2933700"/>
            <a:ext cx="1883075" cy="757938"/>
          </a:xfrm>
          <a:prstGeom prst="rect">
            <a:avLst/>
          </a:prstGeom>
        </p:spPr>
      </p:pic>
      <p:pic>
        <p:nvPicPr>
          <p:cNvPr id="9" name="Picture 8" descr="Picture 11.png"/>
          <p:cNvPicPr>
            <a:picLocks noChangeAspect="1"/>
          </p:cNvPicPr>
          <p:nvPr userDrawn="1"/>
        </p:nvPicPr>
        <p:blipFill>
          <a:blip r:embed="rId6"/>
          <a:srcRect l="1479" t="1913" r="6788" b="3923"/>
          <a:stretch>
            <a:fillRect/>
          </a:stretch>
        </p:blipFill>
        <p:spPr>
          <a:xfrm>
            <a:off x="2959100" y="1739900"/>
            <a:ext cx="1419225" cy="935773"/>
          </a:xfrm>
          <a:prstGeom prst="rect">
            <a:avLst/>
          </a:prstGeom>
        </p:spPr>
      </p:pic>
      <p:pic>
        <p:nvPicPr>
          <p:cNvPr id="10" name="Picture 9" descr="Picture 12.png"/>
          <p:cNvPicPr>
            <a:picLocks noChangeAspect="1"/>
          </p:cNvPicPr>
          <p:nvPr userDrawn="1"/>
        </p:nvPicPr>
        <p:blipFill>
          <a:blip r:embed="rId7"/>
          <a:srcRect t="6092"/>
          <a:stretch>
            <a:fillRect/>
          </a:stretch>
        </p:blipFill>
        <p:spPr>
          <a:xfrm>
            <a:off x="899604" y="2849655"/>
            <a:ext cx="1435228" cy="936602"/>
          </a:xfrm>
          <a:prstGeom prst="rect">
            <a:avLst/>
          </a:prstGeom>
        </p:spPr>
      </p:pic>
      <p:pic>
        <p:nvPicPr>
          <p:cNvPr id="11" name="Picture 10" descr="Picture 13.pn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906754" y="2874346"/>
            <a:ext cx="1470970" cy="879625"/>
          </a:xfrm>
          <a:prstGeom prst="rect">
            <a:avLst/>
          </a:prstGeom>
        </p:spPr>
      </p:pic>
      <p:pic>
        <p:nvPicPr>
          <p:cNvPr id="12" name="Picture 11" descr="YMS_SML_PRESS_B_LOGO-2.psd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23405" y="4164306"/>
            <a:ext cx="1600199" cy="564776"/>
          </a:xfrm>
          <a:prstGeom prst="rect">
            <a:avLst/>
          </a:prstGeom>
        </p:spPr>
      </p:pic>
      <p:pic>
        <p:nvPicPr>
          <p:cNvPr id="13" name="Picture 12" descr="Picture 15.png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2796871" y="4029189"/>
            <a:ext cx="1671906" cy="795645"/>
          </a:xfrm>
          <a:prstGeom prst="rect">
            <a:avLst/>
          </a:prstGeom>
        </p:spPr>
      </p:pic>
      <p:pic>
        <p:nvPicPr>
          <p:cNvPr id="14" name="Picture 13" descr="Picture 16.png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822465" y="4164306"/>
            <a:ext cx="1683690" cy="549667"/>
          </a:xfrm>
          <a:prstGeom prst="rect">
            <a:avLst/>
          </a:prstGeom>
        </p:spPr>
      </p:pic>
      <p:pic>
        <p:nvPicPr>
          <p:cNvPr id="15" name="Picture 14" descr="Picture 18.pn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6857872" y="4279900"/>
            <a:ext cx="1655310" cy="363666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13"/>
          <a:srcRect t="24081" b="19919"/>
          <a:stretch>
            <a:fillRect/>
          </a:stretch>
        </p:blipFill>
        <p:spPr bwMode="auto">
          <a:xfrm>
            <a:off x="6946772" y="2921000"/>
            <a:ext cx="1428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274638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/>
              <a:t>Some of the companies we work with</a:t>
            </a:r>
            <a:endParaRPr lang="en-US" dirty="0"/>
          </a:p>
        </p:txBody>
      </p:sp>
      <p:sp>
        <p:nvSpPr>
          <p:cNvPr id="18" name="Title 1"/>
          <p:cNvSpPr txBox="1">
            <a:spLocks/>
          </p:cNvSpPr>
          <p:nvPr userDrawn="1"/>
        </p:nvSpPr>
        <p:spPr>
          <a:xfrm>
            <a:off x="517165" y="5715000"/>
            <a:ext cx="83820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baseline="0" dirty="0" smtClean="0">
                <a:solidFill>
                  <a:schemeClr val="bg1">
                    <a:lumMod val="6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And many more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…</a:t>
            </a:r>
          </a:p>
        </p:txBody>
      </p:sp>
      <p:pic>
        <p:nvPicPr>
          <p:cNvPr id="41" name="Picture 40" descr="corner-1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289098" y="4668473"/>
            <a:ext cx="2737195" cy="28042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3237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44E5C0-7027-4CE6-9BA5-E22E6B77B247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9A7DB67-2BA0-4137-A2C0-E1A11A7A2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307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17.jpe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image" Target="../media/image17.jpeg"/><Relationship Id="rId5" Type="http://schemas.openxmlformats.org/officeDocument/2006/relationships/slideLayout" Target="../slideLayouts/slideLayout21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83820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32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20000"/>
        <a:buFontTx/>
        <a:buBlip>
          <a:blip r:embed="rId10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SzPct val="120000"/>
        <a:buFontTx/>
        <a:buBlip>
          <a:blip r:embed="rId10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_bg3.jpg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83820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94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20000"/>
        <a:buFontTx/>
        <a:buBlip>
          <a:blip r:embed="rId11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SzPct val="120000"/>
        <a:buFontTx/>
        <a:buBlip>
          <a:blip r:embed="rId11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_bg3.jpg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83820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3" r:id="rId3"/>
    <p:sldLayoutId id="2147483652" r:id="rId4"/>
    <p:sldLayoutId id="2147483650" r:id="rId5"/>
    <p:sldLayoutId id="2147483654" r:id="rId6"/>
    <p:sldLayoutId id="2147483655" r:id="rId7"/>
    <p:sldLayoutId id="2147483659" r:id="rId8"/>
    <p:sldLayoutId id="2147483678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20000"/>
        <a:buFontTx/>
        <a:buBlip>
          <a:blip r:embed="rId12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SzPct val="120000"/>
        <a:buFontTx/>
        <a:buBlip>
          <a:blip r:embed="rId12"/>
        </a:buBlip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hyperlink" Target="https://www.youtube.com/watch?v=k5pk5PfOY4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18" Type="http://schemas.openxmlformats.org/officeDocument/2006/relationships/image" Target="../media/image43.png"/><Relationship Id="rId3" Type="http://schemas.openxmlformats.org/officeDocument/2006/relationships/image" Target="../media/image28.jpeg"/><Relationship Id="rId21" Type="http://schemas.openxmlformats.org/officeDocument/2006/relationships/image" Target="../media/image45.pn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42.png"/><Relationship Id="rId2" Type="http://schemas.openxmlformats.org/officeDocument/2006/relationships/image" Target="../media/image27.png"/><Relationship Id="rId16" Type="http://schemas.openxmlformats.org/officeDocument/2006/relationships/image" Target="../media/image41.gif"/><Relationship Id="rId20" Type="http://schemas.openxmlformats.org/officeDocument/2006/relationships/image" Target="../media/image26.jp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1.png"/><Relationship Id="rId11" Type="http://schemas.openxmlformats.org/officeDocument/2006/relationships/image" Target="../media/image36.jpg"/><Relationship Id="rId24" Type="http://schemas.openxmlformats.org/officeDocument/2006/relationships/image" Target="../media/image48.png"/><Relationship Id="rId5" Type="http://schemas.openxmlformats.org/officeDocument/2006/relationships/image" Target="../media/image30.jpg"/><Relationship Id="rId15" Type="http://schemas.openxmlformats.org/officeDocument/2006/relationships/image" Target="../media/image40.png"/><Relationship Id="rId23" Type="http://schemas.openxmlformats.org/officeDocument/2006/relationships/image" Target="../media/image47.gif"/><Relationship Id="rId10" Type="http://schemas.openxmlformats.org/officeDocument/2006/relationships/image" Target="../media/image35.jpg"/><Relationship Id="rId19" Type="http://schemas.openxmlformats.org/officeDocument/2006/relationships/image" Target="../media/image44.jpg"/><Relationship Id="rId4" Type="http://schemas.openxmlformats.org/officeDocument/2006/relationships/image" Target="../media/image29.jpg"/><Relationship Id="rId9" Type="http://schemas.openxmlformats.org/officeDocument/2006/relationships/image" Target="../media/image34.gif"/><Relationship Id="rId14" Type="http://schemas.openxmlformats.org/officeDocument/2006/relationships/image" Target="../media/image39.jpg"/><Relationship Id="rId22" Type="http://schemas.openxmlformats.org/officeDocument/2006/relationships/image" Target="../media/image4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asyfundraising.org.uk/causes/fernhillpsa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49.png"/><Relationship Id="rId4" Type="http://schemas.openxmlformats.org/officeDocument/2006/relationships/image" Target="../media/image2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701" y="1043596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Introduction to easyfundraising.org.uk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93" y="0"/>
            <a:ext cx="9253797" cy="69847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2908" y="5760719"/>
            <a:ext cx="1097281" cy="109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488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5138" y="2582215"/>
            <a:ext cx="5191954" cy="3232812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almost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3,000 retailers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on board, so you can raise on everything from uniforms to utility bills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already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65,000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charities and good causes signed up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easyfundraising has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raised nearly £10m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for good causes around the UK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4848" y="506667"/>
            <a:ext cx="6429400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What is easyfundraising?</a:t>
            </a:r>
          </a:p>
        </p:txBody>
      </p:sp>
      <p:pic>
        <p:nvPicPr>
          <p:cNvPr id="11" name="Picture 10" descr="blob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6"/>
          <a:stretch/>
        </p:blipFill>
        <p:spPr>
          <a:xfrm rot="10800000">
            <a:off x="5446789" y="1329764"/>
            <a:ext cx="3713086" cy="3765178"/>
          </a:xfrm>
          <a:prstGeom prst="rect">
            <a:avLst/>
          </a:prstGeom>
        </p:spPr>
      </p:pic>
      <p:sp>
        <p:nvSpPr>
          <p:cNvPr id="10" name="Text Placeholder 1"/>
          <p:cNvSpPr txBox="1">
            <a:spLocks/>
          </p:cNvSpPr>
          <p:nvPr/>
        </p:nvSpPr>
        <p:spPr>
          <a:xfrm>
            <a:off x="345138" y="1234287"/>
            <a:ext cx="5191954" cy="11496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2400"/>
              </a:spcAft>
              <a:buSzPct val="120000"/>
              <a:buFontTx/>
              <a:buBlip>
                <a:blip r:embed="rId3"/>
              </a:buBlip>
              <a:defRPr sz="2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120000"/>
              <a:buFontTx/>
              <a:buNone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SzPct val="100000"/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SzPct val="100000"/>
              <a:buFont typeface="Arial"/>
              <a:buChar char="•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SzPct val="100000"/>
              <a:buFont typeface="Arial"/>
              <a:buChar char="•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595959"/>
                </a:solidFill>
              </a:rPr>
              <a:t>An easy way to raise </a:t>
            </a:r>
            <a:r>
              <a:rPr lang="en-GB" sz="2000" b="1" dirty="0">
                <a:solidFill>
                  <a:srgbClr val="595959"/>
                </a:solidFill>
              </a:rPr>
              <a:t>school funds</a:t>
            </a:r>
            <a:r>
              <a:rPr lang="en-GB" sz="2000" dirty="0">
                <a:solidFill>
                  <a:srgbClr val="595959"/>
                </a:solidFill>
              </a:rPr>
              <a:t> for  </a:t>
            </a:r>
            <a:r>
              <a:rPr lang="en-GB" sz="2000" b="1" dirty="0">
                <a:solidFill>
                  <a:schemeClr val="accent2"/>
                </a:solidFill>
              </a:rPr>
              <a:t>Fern Hill Primary </a:t>
            </a:r>
            <a:r>
              <a:rPr lang="en-GB" sz="2000" dirty="0">
                <a:solidFill>
                  <a:srgbClr val="595959"/>
                </a:solidFill>
              </a:rPr>
              <a:t>when you shop online – no cost, no catch</a:t>
            </a:r>
          </a:p>
        </p:txBody>
      </p:sp>
      <p:pic>
        <p:nvPicPr>
          <p:cNvPr id="4" name="Picture 3" descr="easyfundraising_org_uk_-_How_it_works__Full_Version__-_YouTube.jp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425" y="2150001"/>
            <a:ext cx="2832011" cy="1593006"/>
          </a:xfrm>
          <a:prstGeom prst="rect">
            <a:avLst/>
          </a:prstGeom>
        </p:spPr>
      </p:pic>
      <p:sp>
        <p:nvSpPr>
          <p:cNvPr id="6" name="TextBox 5">
            <a:hlinkClick r:id="rId4"/>
          </p:cNvPr>
          <p:cNvSpPr txBox="1"/>
          <p:nvPr/>
        </p:nvSpPr>
        <p:spPr>
          <a:xfrm>
            <a:off x="6116425" y="3865546"/>
            <a:ext cx="2829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Watch the video »</a:t>
            </a:r>
          </a:p>
        </p:txBody>
      </p:sp>
      <p:pic>
        <p:nvPicPr>
          <p:cNvPr id="12" name="Picture 11" descr="Presentation-00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33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374848" y="506667"/>
            <a:ext cx="6429400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Here’s how it works</a:t>
            </a:r>
          </a:p>
        </p:txBody>
      </p:sp>
      <p:pic>
        <p:nvPicPr>
          <p:cNvPr id="2" name="Picture 1" descr="step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3" y="1093433"/>
            <a:ext cx="2849173" cy="1539027"/>
          </a:xfrm>
          <a:prstGeom prst="rect">
            <a:avLst/>
          </a:prstGeom>
        </p:spPr>
      </p:pic>
      <p:pic>
        <p:nvPicPr>
          <p:cNvPr id="3" name="Picture 2" descr="step-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" y="2629016"/>
            <a:ext cx="2849173" cy="15390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" y="3965803"/>
            <a:ext cx="2841746" cy="15390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11413" y="2848957"/>
            <a:ext cx="561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2. Make a purchase</a:t>
            </a:r>
          </a:p>
          <a:p>
            <a:r>
              <a:rPr lang="en-GB" sz="1600" dirty="0">
                <a:solidFill>
                  <a:srgbClr val="595959"/>
                </a:solidFill>
              </a:rPr>
              <a:t>Search for the retailer you want and shop as normal. Everything’s the same, including the price 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25061" y="4286061"/>
            <a:ext cx="5022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3. Get a donation</a:t>
            </a:r>
          </a:p>
          <a:p>
            <a:pPr lvl="0"/>
            <a:r>
              <a:rPr lang="en-GB" sz="1600" dirty="0">
                <a:solidFill>
                  <a:srgbClr val="595959"/>
                </a:solidFill>
              </a:rPr>
              <a:t>When you check out, that retailer will make a donation to our school for no extra cost whatsoever!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11411" y="1376058"/>
            <a:ext cx="4708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1. Start at easyfundraising.org.uk</a:t>
            </a:r>
          </a:p>
          <a:p>
            <a:r>
              <a:rPr lang="en-GB" sz="1600" dirty="0">
                <a:solidFill>
                  <a:srgbClr val="595959"/>
                </a:solidFill>
              </a:rPr>
              <a:t>Every time you shop online, be it for a hat or a holiday, head to easyfundraising.org.uk first 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Presentation-00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80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1672" y="4948713"/>
            <a:ext cx="981931" cy="183520"/>
          </a:xfrm>
          <a:prstGeom prst="rect">
            <a:avLst/>
          </a:prstGeom>
        </p:spPr>
      </p:pic>
      <p:pic>
        <p:nvPicPr>
          <p:cNvPr id="13" name="Picture 2" descr="£3,000 prize available thanks to Vik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143" y="2012463"/>
            <a:ext cx="760922" cy="29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374847" y="506667"/>
            <a:ext cx="7802669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Raise on everything</a:t>
            </a:r>
          </a:p>
        </p:txBody>
      </p:sp>
      <p:pic>
        <p:nvPicPr>
          <p:cNvPr id="2" name="Picture 1" descr="imgr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300" y="3442231"/>
            <a:ext cx="923374" cy="3341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6090" y="1342639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Travel &amp; Days Out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9950" y="1342639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Business Purchases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7231" y="2813105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Fashion &amp; Beauty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49950" y="2790825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School Shopping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7231" y="4239012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Electrical Essentials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49950" y="4250152"/>
            <a:ext cx="2279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595959"/>
                </a:solidFill>
                <a:latin typeface="Arial" pitchFamily="34" charset="0"/>
                <a:cs typeface="Arial" pitchFamily="34" charset="0"/>
              </a:rPr>
              <a:t>Food &amp; Drink</a:t>
            </a:r>
            <a:endParaRPr lang="en-GB" sz="1600" dirty="0">
              <a:solidFill>
                <a:srgbClr val="5959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o-expedi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19" y="1814416"/>
            <a:ext cx="1089237" cy="697112"/>
          </a:xfrm>
          <a:prstGeom prst="rect">
            <a:avLst/>
          </a:prstGeom>
        </p:spPr>
      </p:pic>
      <p:pic>
        <p:nvPicPr>
          <p:cNvPr id="8" name="Picture 7" descr="butlins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861" y="1682126"/>
            <a:ext cx="991452" cy="991452"/>
          </a:xfrm>
          <a:prstGeom prst="rect">
            <a:avLst/>
          </a:prstGeom>
        </p:spPr>
      </p:pic>
      <p:pic>
        <p:nvPicPr>
          <p:cNvPr id="9" name="Picture 8" descr="o-trainline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392" y="1849224"/>
            <a:ext cx="1006970" cy="644461"/>
          </a:xfrm>
          <a:prstGeom prst="rect">
            <a:avLst/>
          </a:prstGeom>
        </p:spPr>
      </p:pic>
      <p:pic>
        <p:nvPicPr>
          <p:cNvPr id="12" name="Picture 11" descr="ol_0001_symantec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094" y="1842520"/>
            <a:ext cx="967811" cy="619399"/>
          </a:xfrm>
          <a:prstGeom prst="rect">
            <a:avLst/>
          </a:prstGeom>
        </p:spPr>
      </p:pic>
      <p:pic>
        <p:nvPicPr>
          <p:cNvPr id="15" name="Picture 14" descr="ol-pcworld-business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929" y="1858640"/>
            <a:ext cx="1233801" cy="578124"/>
          </a:xfrm>
          <a:prstGeom prst="rect">
            <a:avLst/>
          </a:prstGeom>
        </p:spPr>
      </p:pic>
      <p:pic>
        <p:nvPicPr>
          <p:cNvPr id="26" name="Picture 25" descr="0_0013_debenhams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74" y="3235008"/>
            <a:ext cx="1228903" cy="786498"/>
          </a:xfrm>
          <a:prstGeom prst="rect">
            <a:avLst/>
          </a:prstGeom>
        </p:spPr>
      </p:pic>
      <p:pic>
        <p:nvPicPr>
          <p:cNvPr id="27" name="Picture 26" descr="o__0001_joules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789" y="3343749"/>
            <a:ext cx="860597" cy="550782"/>
          </a:xfrm>
          <a:prstGeom prst="rect">
            <a:avLst/>
          </a:prstGeom>
        </p:spPr>
      </p:pic>
      <p:pic>
        <p:nvPicPr>
          <p:cNvPr id="28" name="Picture 27" descr="boots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97" y="3340629"/>
            <a:ext cx="882878" cy="565042"/>
          </a:xfrm>
          <a:prstGeom prst="rect">
            <a:avLst/>
          </a:prstGeom>
        </p:spPr>
      </p:pic>
      <p:pic>
        <p:nvPicPr>
          <p:cNvPr id="29" name="Picture 28" descr="ol_0005_clarks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995" y="3346407"/>
            <a:ext cx="863375" cy="552560"/>
          </a:xfrm>
          <a:prstGeom prst="rect">
            <a:avLst/>
          </a:prstGeom>
        </p:spPr>
      </p:pic>
      <p:pic>
        <p:nvPicPr>
          <p:cNvPr id="30" name="Picture 29" descr="imgres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613" y="3375391"/>
            <a:ext cx="668103" cy="479017"/>
          </a:xfrm>
          <a:prstGeom prst="rect">
            <a:avLst/>
          </a:prstGeom>
        </p:spPr>
      </p:pic>
      <p:pic>
        <p:nvPicPr>
          <p:cNvPr id="31" name="Picture 30" descr="currys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6" y="4540784"/>
            <a:ext cx="1018027" cy="1018027"/>
          </a:xfrm>
          <a:prstGeom prst="rect">
            <a:avLst/>
          </a:prstGeom>
        </p:spPr>
      </p:pic>
      <p:pic>
        <p:nvPicPr>
          <p:cNvPr id="2048" name="Picture 2047" descr="samsung.gif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831" y="4590736"/>
            <a:ext cx="889000" cy="889000"/>
          </a:xfrm>
          <a:prstGeom prst="rect">
            <a:avLst/>
          </a:prstGeom>
        </p:spPr>
      </p:pic>
      <p:pic>
        <p:nvPicPr>
          <p:cNvPr id="2049" name="Picture 2048" descr="ao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60" y="4545082"/>
            <a:ext cx="1080570" cy="1080570"/>
          </a:xfrm>
          <a:prstGeom prst="rect">
            <a:avLst/>
          </a:prstGeom>
        </p:spPr>
      </p:pic>
      <p:pic>
        <p:nvPicPr>
          <p:cNvPr id="2051" name="Picture 2050" descr="logo-waitrose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590" y="4698297"/>
            <a:ext cx="1257646" cy="700280"/>
          </a:xfrm>
          <a:prstGeom prst="rect">
            <a:avLst/>
          </a:prstGeom>
        </p:spPr>
      </p:pic>
      <p:pic>
        <p:nvPicPr>
          <p:cNvPr id="2052" name="Picture 2051" descr="imgres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984" y="4770090"/>
            <a:ext cx="590474" cy="590474"/>
          </a:xfrm>
          <a:prstGeom prst="rect">
            <a:avLst/>
          </a:prstGeom>
        </p:spPr>
      </p:pic>
      <p:sp>
        <p:nvSpPr>
          <p:cNvPr id="2054" name="Rectangle 2053"/>
          <p:cNvSpPr/>
          <p:nvPr/>
        </p:nvSpPr>
        <p:spPr>
          <a:xfrm>
            <a:off x="423358" y="1782383"/>
            <a:ext cx="3955066" cy="74637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4734936" y="1782383"/>
            <a:ext cx="3955066" cy="74637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423358" y="3263989"/>
            <a:ext cx="3955066" cy="71295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4734936" y="3263989"/>
            <a:ext cx="3955066" cy="71295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423358" y="4701036"/>
            <a:ext cx="3955066" cy="71295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4734936" y="4701036"/>
            <a:ext cx="3955066" cy="71295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Presentation-002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101" y="254310"/>
            <a:ext cx="1021975" cy="102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316" y="615463"/>
            <a:ext cx="1550147" cy="35373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573" y="457733"/>
            <a:ext cx="903318" cy="578124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4740798" y="401014"/>
            <a:ext cx="3955066" cy="746372"/>
          </a:xfrm>
          <a:prstGeom prst="rect">
            <a:avLst/>
          </a:prstGeom>
          <a:noFill/>
          <a:ln w="28575" cmpd="sng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61" y="3168182"/>
            <a:ext cx="957550" cy="9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72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4848" y="1498600"/>
            <a:ext cx="8634532" cy="4241017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Go to </a:t>
            </a: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https://www.easyfundraising.org.uk/causes/fernhillpsa/</a:t>
            </a:r>
            <a:endParaRPr lang="en-GB" sz="1800" b="1" dirty="0">
              <a:solidFill>
                <a:srgbClr val="0070C0"/>
              </a:solidFill>
            </a:endParaRPr>
          </a:p>
          <a:p>
            <a:pPr lvl="0">
              <a:buFont typeface="Wingdings" charset="2"/>
              <a:buChar char="ü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Click on </a:t>
            </a:r>
            <a:r>
              <a:rPr lang="en-GB" sz="1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Sign up for free &amp; support this cause</a:t>
            </a:r>
          </a:p>
          <a:p>
            <a:pPr lvl="0">
              <a:buFont typeface="Wingdings" charset="2"/>
              <a:buChar char="ü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Create your account as directed and you’re ready to get fundraising!</a:t>
            </a:r>
          </a:p>
          <a:p>
            <a:pPr marL="0" lvl="0" indent="0">
              <a:buNone/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>
              <a:buFont typeface="Wingdings" charset="2"/>
              <a:buChar char="ü"/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74848" y="356462"/>
            <a:ext cx="7914078" cy="8860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How to get easyfundraising</a:t>
            </a:r>
          </a:p>
        </p:txBody>
      </p:sp>
      <p:pic>
        <p:nvPicPr>
          <p:cNvPr id="4" name="Picture 3" descr="Presentation-00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8862" y="3167867"/>
            <a:ext cx="4486275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90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3966207" y="1359068"/>
            <a:ext cx="5177793" cy="2328238"/>
          </a:xfrm>
          <a:prstGeom prst="roundRect">
            <a:avLst>
              <a:gd name="adj" fmla="val 0"/>
            </a:avLst>
          </a:prstGeom>
          <a:solidFill>
            <a:srgbClr val="38A8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74848" y="506667"/>
            <a:ext cx="7914078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The easyfundraising Donation Reminder</a:t>
            </a:r>
          </a:p>
        </p:txBody>
      </p:sp>
      <p:pic>
        <p:nvPicPr>
          <p:cNvPr id="7" name="Picture 6" descr="Donation-Reminder@1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7" y="1302701"/>
            <a:ext cx="3191069" cy="2462587"/>
          </a:xfrm>
          <a:prstGeom prst="rect">
            <a:avLst/>
          </a:prstGeom>
        </p:spPr>
      </p:pic>
      <p:sp>
        <p:nvSpPr>
          <p:cNvPr id="1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89702" y="3974704"/>
            <a:ext cx="4356377" cy="3232812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Over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150,000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supporters use it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They raise on average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5x more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It’s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free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with no annoying ads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1040" y="1386347"/>
            <a:ext cx="43264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FFFF"/>
                </a:solidFill>
                <a:latin typeface="Arial"/>
                <a:cs typeface="Arial"/>
              </a:rPr>
              <a:t>Never miss a free donation with the Donation Reminder. If you think you might forget to shop each time via easyfundraising then the Donation Reminder will help you. It provides a little reminder every time you shop online.</a:t>
            </a:r>
            <a:endParaRPr lang="en-GB" sz="2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Picture 3" descr="Presentation-00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20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89702" y="3395424"/>
            <a:ext cx="8634532" cy="3232812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Raise up to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50% more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donations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Shop at almost </a:t>
            </a:r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3,000 retailers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on the go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Get notified of your successful donations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Works for iPad, iPhone and iPod touch - coming soon for Android!</a:t>
            </a:r>
          </a:p>
        </p:txBody>
      </p:sp>
      <p:pic>
        <p:nvPicPr>
          <p:cNvPr id="8" name="Picture 7" descr="app-2@1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073" y="1325652"/>
            <a:ext cx="3647875" cy="2651291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0" y="1414768"/>
            <a:ext cx="5177793" cy="1804662"/>
          </a:xfrm>
          <a:prstGeom prst="roundRect">
            <a:avLst>
              <a:gd name="adj" fmla="val 0"/>
            </a:avLst>
          </a:prstGeom>
          <a:solidFill>
            <a:srgbClr val="38A8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74848" y="506667"/>
            <a:ext cx="7914078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The easyfundraising App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0807" y="1486607"/>
            <a:ext cx="43264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FFFF"/>
                </a:solidFill>
                <a:latin typeface="Arial"/>
                <a:cs typeface="Arial"/>
              </a:rPr>
              <a:t>Shop on your mobile or tablet?</a:t>
            </a:r>
          </a:p>
          <a:p>
            <a:endParaRPr lang="en-GB" sz="2000" dirty="0">
              <a:solidFill>
                <a:srgbClr val="FFFFFF"/>
              </a:solidFill>
              <a:latin typeface="Arial"/>
              <a:cs typeface="Arial"/>
            </a:endParaRPr>
          </a:p>
          <a:p>
            <a:r>
              <a:rPr lang="en-GB" sz="2000" dirty="0">
                <a:solidFill>
                  <a:srgbClr val="FFFFFF"/>
                </a:solidFill>
                <a:latin typeface="Arial"/>
                <a:cs typeface="Arial"/>
              </a:rPr>
              <a:t>Download the free easyfundraising App and make raising donations even easier.</a:t>
            </a:r>
          </a:p>
        </p:txBody>
      </p:sp>
      <p:pic>
        <p:nvPicPr>
          <p:cNvPr id="4" name="Picture 3" descr="Presentation-00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84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4848" y="1777639"/>
            <a:ext cx="8634532" cy="2569278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Go to easyfundraising.org.uk and register if you don’t already have an account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From your home page, click on ‘Earn extra donations’</a:t>
            </a:r>
          </a:p>
          <a:p>
            <a:pPr lvl="0">
              <a:buFont typeface="Wingdings" charset="2"/>
              <a:buChar char="ü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Select ‘Donation Reminder’ and/or ‘Mobile app’</a:t>
            </a:r>
          </a:p>
          <a:p>
            <a:pPr marL="0" lvl="0" indent="0">
              <a:buNone/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>
              <a:buFont typeface="Wingdings" charset="2"/>
              <a:buChar char="ü"/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74848" y="356462"/>
            <a:ext cx="7914078" cy="8860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How to download the easyfundraising Donation Reminder or App</a:t>
            </a:r>
          </a:p>
        </p:txBody>
      </p:sp>
      <p:pic>
        <p:nvPicPr>
          <p:cNvPr id="4" name="Picture 3" descr="Presentation-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6394" y="3434870"/>
            <a:ext cx="1924050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89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resentation-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6544"/>
            <a:ext cx="9144000" cy="981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0" y="4522799"/>
            <a:ext cx="9144000" cy="1359066"/>
          </a:xfrm>
          <a:prstGeom prst="roundRect">
            <a:avLst>
              <a:gd name="adj" fmla="val 0"/>
            </a:avLst>
          </a:prstGeom>
          <a:solidFill>
            <a:srgbClr val="38A8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63921" y="1325098"/>
            <a:ext cx="8135298" cy="3119721"/>
          </a:xfrm>
        </p:spPr>
        <p:txBody>
          <a:bodyPr>
            <a:no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It’s an easy, no effort way to raise valuable funds for your school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It doesn’t cost you a penny extra when you shop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You’ll be making a real difference for your children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Join now and you’ll be ready to start raising for Christmas!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It can take just one classroom of parents to raise </a:t>
            </a:r>
            <a:r>
              <a:rPr lang="en-GB" sz="1600" b="1" dirty="0">
                <a:solidFill>
                  <a:srgbClr val="595959"/>
                </a:solidFill>
              </a:rPr>
              <a:t>£190 </a:t>
            </a:r>
            <a:r>
              <a:rPr lang="en-GB" sz="1600" dirty="0">
                <a:solidFill>
                  <a:srgbClr val="595959"/>
                </a:solidFill>
              </a:rPr>
              <a:t>this Christmas! *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4848" y="506667"/>
            <a:ext cx="6429400" cy="40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rgbClr val="0099BC"/>
                </a:solidFill>
                <a:latin typeface="Arial"/>
                <a:cs typeface="Arial"/>
              </a:rPr>
              <a:t>5 reasons to sign up now!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9065" y="4768496"/>
            <a:ext cx="82777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  <a:latin typeface="Arial"/>
                <a:cs typeface="Arial"/>
              </a:rPr>
              <a:t>Register your school or sign up to support your school here:</a:t>
            </a:r>
          </a:p>
          <a:p>
            <a:pPr algn="ctr"/>
            <a:r>
              <a:rPr lang="en-GB" sz="2400" b="1" dirty="0">
                <a:solidFill>
                  <a:srgbClr val="FFFFFF"/>
                </a:solidFill>
                <a:latin typeface="Arial"/>
                <a:cs typeface="Arial"/>
              </a:rPr>
              <a:t>www.easyfundraising.org.uk </a:t>
            </a:r>
            <a:endParaRPr lang="en-US" sz="2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3" name="Picture 2" descr="pup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187" y="2629017"/>
            <a:ext cx="1178606" cy="2227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4770" y="6104664"/>
            <a:ext cx="3130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* Based on 30 people raising 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£6.33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 each between Oct-Dec</a:t>
            </a:r>
          </a:p>
        </p:txBody>
      </p:sp>
    </p:spTree>
    <p:extLst>
      <p:ext uri="{BB962C8B-B14F-4D97-AF65-F5344CB8AC3E}">
        <p14:creationId xmlns:p14="http://schemas.microsoft.com/office/powerpoint/2010/main" val="13654472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6296</TotalTime>
  <Words>460</Words>
  <Application>Microsoft Office PowerPoint</Application>
  <PresentationFormat>On-screen Show (4:3)</PresentationFormat>
  <Paragraphs>57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Wingdings</vt:lpstr>
      <vt:lpstr>1_Office Theme</vt:lpstr>
      <vt:lpstr>2_Office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 Reid</dc:creator>
  <cp:lastModifiedBy>Lumia Kenyon</cp:lastModifiedBy>
  <cp:revision>211</cp:revision>
  <cp:lastPrinted>2012-11-20T11:02:29Z</cp:lastPrinted>
  <dcterms:created xsi:type="dcterms:W3CDTF">2010-10-12T16:43:14Z</dcterms:created>
  <dcterms:modified xsi:type="dcterms:W3CDTF">2016-10-19T22:03:44Z</dcterms:modified>
</cp:coreProperties>
</file>