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15"/>
  </p:notesMasterIdLst>
  <p:handoutMasterIdLst>
    <p:handoutMasterId r:id="rId16"/>
  </p:handoutMasterIdLst>
  <p:sldIdLst>
    <p:sldId id="259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</p:sldIdLst>
  <p:sldSz cx="12188825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792">
          <p15:clr>
            <a:srgbClr val="A4A3A4"/>
          </p15:clr>
        </p15:guide>
        <p15:guide id="4" orient="horz" pos="1152">
          <p15:clr>
            <a:srgbClr val="A4A3A4"/>
          </p15:clr>
        </p15:guide>
        <p15:guide id="5" orient="horz" pos="3360">
          <p15:clr>
            <a:srgbClr val="A4A3A4"/>
          </p15:clr>
        </p15:guide>
        <p15:guide id="6" orient="horz" pos="3072">
          <p15:clr>
            <a:srgbClr val="A4A3A4"/>
          </p15:clr>
        </p15:guide>
        <p15:guide id="7" orient="horz" pos="864">
          <p15:clr>
            <a:srgbClr val="A4A3A4"/>
          </p15:clr>
        </p15:guide>
        <p15:guide id="8" orient="horz" pos="528">
          <p15:clr>
            <a:srgbClr val="A4A3A4"/>
          </p15:clr>
        </p15:guide>
        <p15:guide id="9" orient="horz" pos="2784">
          <p15:clr>
            <a:srgbClr val="A4A3A4"/>
          </p15:clr>
        </p15:guide>
        <p15:guide id="10" pos="3839">
          <p15:clr>
            <a:srgbClr val="A4A3A4"/>
          </p15:clr>
        </p15:guide>
        <p15:guide id="11" pos="959">
          <p15:clr>
            <a:srgbClr val="A4A3A4"/>
          </p15:clr>
        </p15:guide>
        <p15:guide id="12" pos="7007">
          <p15:clr>
            <a:srgbClr val="A4A3A4"/>
          </p15:clr>
        </p15:guide>
        <p15:guide id="13" pos="6719">
          <p15:clr>
            <a:srgbClr val="A4A3A4"/>
          </p15:clr>
        </p15:guide>
        <p15:guide id="14" pos="6143">
          <p15:clr>
            <a:srgbClr val="A4A3A4"/>
          </p15:clr>
        </p15:guide>
        <p15:guide id="15" pos="3983">
          <p15:clr>
            <a:srgbClr val="A4A3A4"/>
          </p15:clr>
        </p15:guide>
        <p15:guide id="16" pos="527">
          <p15:clr>
            <a:srgbClr val="A4A3A4"/>
          </p15:clr>
        </p15:guide>
        <p15:guide id="17" pos="715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B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3" autoAdjust="0"/>
    <p:restoredTop sz="94660"/>
  </p:normalViewPr>
  <p:slideViewPr>
    <p:cSldViewPr>
      <p:cViewPr varScale="1">
        <p:scale>
          <a:sx n="78" d="100"/>
          <a:sy n="78" d="100"/>
        </p:scale>
        <p:origin x="54" y="504"/>
      </p:cViewPr>
      <p:guideLst>
        <p:guide orient="horz" pos="2160"/>
        <p:guide orient="horz" pos="1008"/>
        <p:guide orient="horz" pos="3792"/>
        <p:guide orient="horz" pos="1152"/>
        <p:guide orient="horz" pos="3360"/>
        <p:guide orient="horz" pos="3072"/>
        <p:guide orient="horz" pos="864"/>
        <p:guide orient="horz" pos="528"/>
        <p:guide orient="horz" pos="2784"/>
        <p:guide pos="3839"/>
        <p:guide pos="959"/>
        <p:guide pos="7007"/>
        <p:guide pos="6719"/>
        <p:guide pos="6143"/>
        <p:guide pos="3983"/>
        <p:guide pos="527"/>
        <p:guide pos="71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1680" y="96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A8D02-4E65-4CCD-8312-4AB164C6C77D}" type="datetimeFigureOut">
              <a:rPr lang="en-US"/>
              <a:t>5/23/2018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19DBA-4540-49B3-8FA9-6259387ECF9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876198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A755D9-D361-47B8-9652-3B4EA9776CE5}" type="datetimeFigureOut">
              <a:rPr lang="en-US"/>
              <a:t>5/23/2018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36274-F2B9-4C45-BBB4-0EDF4CD651A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7688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36274-F2B9-4C45-BBB4-0EDF4CD651A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441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3BB81A0C-626C-4464-B7E4-D0E48D20BCB3}" type="slidenum">
              <a:rPr lang="en-GB" altLang="en-US" sz="1200" smtClean="0"/>
              <a:pPr/>
              <a:t>3</a:t>
            </a:fld>
            <a:endParaRPr lang="en-GB" altLang="en-US" sz="1200" smtClean="0"/>
          </a:p>
        </p:txBody>
      </p:sp>
    </p:spTree>
    <p:extLst>
      <p:ext uri="{BB962C8B-B14F-4D97-AF65-F5344CB8AC3E}">
        <p14:creationId xmlns:p14="http://schemas.microsoft.com/office/powerpoint/2010/main" val="1709338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" y="6197944"/>
            <a:ext cx="12185651" cy="6600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0" y="6138672"/>
            <a:ext cx="12185651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6994" y="758952"/>
            <a:ext cx="10055781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9764" y="4455621"/>
            <a:ext cx="10055781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399" cap="all" spc="200" baseline="0">
                <a:solidFill>
                  <a:schemeClr val="tx2"/>
                </a:solidFill>
                <a:latin typeface="+mj-lt"/>
              </a:defRPr>
            </a:lvl1pPr>
            <a:lvl2pPr marL="457063" indent="0" algn="ctr">
              <a:buNone/>
              <a:defRPr sz="2399"/>
            </a:lvl2pPr>
            <a:lvl3pPr marL="914126" indent="0" algn="ctr">
              <a:buNone/>
              <a:defRPr sz="2399"/>
            </a:lvl3pPr>
            <a:lvl4pPr marL="1371189" indent="0" algn="ctr">
              <a:buNone/>
              <a:defRPr sz="1999"/>
            </a:lvl4pPr>
            <a:lvl5pPr marL="1828251" indent="0" algn="ctr">
              <a:buNone/>
              <a:defRPr sz="1999"/>
            </a:lvl5pPr>
            <a:lvl6pPr marL="2285314" indent="0" algn="ctr">
              <a:buNone/>
              <a:defRPr sz="1999"/>
            </a:lvl6pPr>
            <a:lvl7pPr marL="2742377" indent="0" algn="ctr">
              <a:buNone/>
              <a:defRPr sz="1999"/>
            </a:lvl7pPr>
            <a:lvl8pPr marL="3199440" indent="0" algn="ctr">
              <a:buNone/>
              <a:defRPr sz="1999"/>
            </a:lvl8pPr>
            <a:lvl9pPr marL="3656503" indent="0" algn="ctr">
              <a:buNone/>
              <a:defRPr sz="1999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344" y="4343400"/>
            <a:ext cx="987294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1124714" y="4495800"/>
            <a:ext cx="10028061" cy="369332"/>
          </a:xfrm>
          <a:prstGeom prst="rect">
            <a:avLst/>
          </a:prstGeom>
          <a:solidFill>
            <a:srgbClr val="C3B183"/>
          </a:solidFill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chemeClr val="bg1"/>
                </a:solidFill>
                <a:latin typeface="Lucida Fax" panose="02060602050505020204" pitchFamily="18" charset="0"/>
                <a:cs typeface="Times New Roman" panose="02020603050405020304" pitchFamily="18" charset="0"/>
              </a:rPr>
              <a:t>Inspiration    Collaboration    Empathy    Excellence</a:t>
            </a:r>
            <a:endParaRPr lang="en-US" i="1" dirty="0">
              <a:solidFill>
                <a:schemeClr val="bg1"/>
              </a:solidFill>
              <a:latin typeface="Lucida Fax" panose="0206060205050502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14" y="2572512"/>
            <a:ext cx="1752600" cy="1752600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2466563" y="4292025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4325114" y="4313389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5332412" y="4313389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5637212" y="4292025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29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598235" y="6442201"/>
            <a:ext cx="274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Georgia" panose="02040502050405020303" pitchFamily="18" charset="0"/>
              </a:rPr>
              <a:t>Fern Hill Primary Schoo</a:t>
            </a:r>
            <a:r>
              <a:rPr lang="en-GB" dirty="0">
                <a:solidFill>
                  <a:schemeClr val="bg1"/>
                </a:solidFill>
                <a:latin typeface="Georgia" panose="02040502050405020303" pitchFamily="18" charset="0"/>
              </a:rPr>
              <a:t>l</a:t>
            </a:r>
            <a:endParaRPr lang="en-US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" y="6353954"/>
            <a:ext cx="504046" cy="50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1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6992" y="1845734"/>
            <a:ext cx="4936474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6301" y="1845735"/>
            <a:ext cx="4936474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23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29175-527E-46A3-863C-1BB1F163B849}" type="datetimeFigureOut">
              <a:rPr lang="en-US" smtClean="0"/>
              <a:t>5/23/2018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37D0E-4A4F-4307-8994-C1891D747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68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" y="6310870"/>
            <a:ext cx="12188825" cy="609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277143"/>
            <a:ext cx="1218881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94" y="286604"/>
            <a:ext cx="10055781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94" y="1845734"/>
            <a:ext cx="1005578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95" y="6459786"/>
            <a:ext cx="24716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3829175-527E-46A3-863C-1BB1F163B84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5225" y="6459786"/>
            <a:ext cx="48215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7880" y="6459786"/>
            <a:ext cx="13116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5137D0E-4A4F-4307-8994-C1891D747D5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221" y="1737845"/>
            <a:ext cx="9964364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1580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700" r:id="rId3"/>
    <p:sldLayoutId id="2147483702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126" rtl="0" eaLnBrk="1" latinLnBrk="0" hangingPunct="1">
        <a:lnSpc>
          <a:spcPct val="85000"/>
        </a:lnSpc>
        <a:spcBef>
          <a:spcPct val="0"/>
        </a:spcBef>
        <a:buNone/>
        <a:defRPr sz="4799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13" indent="-91413" algn="l" defTabSz="914126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393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75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583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408" indent="-182825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09967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29961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49955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699490" indent="-228531" algn="l" defTabSz="914126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imgres?q=ear+clipart&amp;um=1&amp;hl=en&amp;sa=X&amp;rlz=1T4SNYK_en-GBGB313GB313&amp;biw=1280&amp;bih=685&amp;tbm=isch&amp;tbnid=Mf_JrxWcaFaEmM:&amp;imgrefurl=http://www.clker.com/clipart-4337.html&amp;docid=Yk7JxEeN0tM_1M&amp;imgurl=http://www.clker.com/cliparts/3/0/3/8/1194986541442028018ear_-_body_part_nicu_buc_01.svg.hi.png&amp;w=360&amp;h=599&amp;ei=AOZ9T8nKA-Gj0QWwo_CrDg&amp;zoom=1&amp;iact=rc&amp;dur=8&amp;sig=117638893342511017181&amp;page=1&amp;tbnh=173&amp;tbnw=104&amp;start=0&amp;ndsp=18&amp;ved=1t:429,r:18,s:0,i:65&amp;tx=37&amp;ty=70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qhXUW_v-1s&amp;safe=active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wmf"/><Relationship Id="rId4" Type="http://schemas.openxmlformats.org/officeDocument/2006/relationships/hyperlink" Target="http://www.education.gov.uk/schools/teachingandlearning/assessment/keystage1/a00200415/year-1-phonics-screening-check-materials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.uk/imgres?q=i+love+school+clipart&amp;hl=en&amp;qscrl=1&amp;nord=1&amp;rlz=1T4SNYK_en-GBGB313GB313&amp;biw=1280&amp;bih=685&amp;tbm=isch&amp;tbnid=ApjhQEN0RFTl-M:&amp;imgrefurl=http://www.clipsahoy.com/webgraphics4/as5709.htm&amp;docid=W39Jd-1ScFCOCM&amp;imgurl=http://www.clipsahoy.com/clipart3/as5709.gif&amp;w=250&amp;h=181&amp;ei=9el9T5W_F8el8QPav8zYDQ&amp;zoom=1&amp;iact=hc&amp;vpx=461&amp;vpy=178&amp;dur=531&amp;hovh=144&amp;hovw=200&amp;tx=87&amp;ty=64&amp;sig=117638893342511017181&amp;page=1&amp;tbnh=144&amp;tbnw=200&amp;start=0&amp;ndsp=17&amp;ved=1t:429,r:1,s:0,i:67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.uk/imgres?q=i+love+school+clipart&amp;hl=en&amp;qscrl=1&amp;nord=1&amp;rlz=1T4SNYK_en-GBGB313GB313&amp;biw=1280&amp;bih=685&amp;tbm=isch&amp;tbnid=ApjhQEN0RFTl-M:&amp;imgrefurl=http://www.clipsahoy.com/webgraphics4/as5709.htm&amp;docid=W39Jd-1ScFCOCM&amp;imgurl=http://www.clipsahoy.com/clipart3/as5709.gif&amp;w=250&amp;h=181&amp;ei=9el9T5W_F8el8QPav8zYDQ&amp;zoom=1&amp;iact=hc&amp;vpx=461&amp;vpy=178&amp;dur=531&amp;hovh=144&amp;hovw=200&amp;tx=87&amp;ty=64&amp;sig=117638893342511017181&amp;page=1&amp;tbnh=144&amp;tbnw=200&amp;start=0&amp;ndsp=17&amp;ved=1t:429,r:1,s:0,i:67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freeIndex.htm" TargetMode="External"/><Relationship Id="rId2" Type="http://schemas.openxmlformats.org/officeDocument/2006/relationships/hyperlink" Target="http://www.bbc.co.uk/cbeebies/grownups/the-alphablocks-guide-to-phonics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hyperlink" Target="http://www.oxfordowl.co.uk/for-home/reading-owl/find-a-book/library-pag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7314" y="758952"/>
            <a:ext cx="10055781" cy="3566160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Georgia" panose="02040502050405020303" pitchFamily="18" charset="0"/>
              </a:rPr>
              <a:t>Fern Hill Primary School</a:t>
            </a:r>
            <a:endParaRPr lang="en-US" sz="6000" dirty="0"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24714" y="4495800"/>
            <a:ext cx="10028061" cy="369332"/>
          </a:xfrm>
          <a:prstGeom prst="rect">
            <a:avLst/>
          </a:prstGeom>
          <a:solidFill>
            <a:srgbClr val="C3B183"/>
          </a:solidFill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chemeClr val="bg1"/>
                </a:solidFill>
                <a:latin typeface="Lucida Fax" panose="02060602050505020204" pitchFamily="18" charset="0"/>
                <a:cs typeface="Times New Roman" panose="02020603050405020304" pitchFamily="18" charset="0"/>
              </a:rPr>
              <a:t>Inspiration    Collaboration    Empathy    Excellence</a:t>
            </a:r>
            <a:endParaRPr lang="en-US" i="1" dirty="0">
              <a:solidFill>
                <a:schemeClr val="bg1"/>
              </a:solidFill>
              <a:latin typeface="Lucida Fax" panose="0206060205050502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2" y="2284410"/>
            <a:ext cx="2040702" cy="20407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66563" y="42672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25114" y="42672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37212" y="42672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2666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6002337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6002337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6149" name="AutoShape 7" descr="data:image/jpeg;base64,/9j/4AAQSkZJRgABAQAAAQABAAD/2wBDAAkGBwgHBgkIBwgKCgkLDRYPDQwMDRsUFRAWIB0iIiAdHx8kKDQsJCYxJx8fLT0tMTU3Ojo6Iys/RD84QzQ5Ojf/2wBDAQoKCg0MDRoPDxo3JR8lNzc3Nzc3Nzc3Nzc3Nzc3Nzc3Nzc3Nzc3Nzc3Nzc3Nzc3Nzc3Nzc3Nzc3Nzc3Nzc3Nzf/wAARCAC0AGwDASIAAhEBAxEB/8QAHAAAAgIDAQEAAAAAAAAAAAAAAAcGCAMEBQEC/8QAQhAAAQIEAwUFBAcHAgcAAAAAAQIDAAQFEQYSIQcxQVFhEyJxgaEUMpGxIzNCUmKCwQgVQ3KSotEWUyQ0ssLh4vD/xAAZAQADAQEBAAAAAAAAAAAAAAAAAwQCBQH/xAAmEQACAgEEAgEFAQEAAAAAAAAAAQIDEQQSITEiQRMUMjNRYXEj/9oADAMBAAIRAxEAPwB4wQQHdAB4TaOLibFVFwxKh+szqGMwJba3uOW+6kanh01iLbUtpTGEGPYZAImKw6m6UHVLAO5S/mBxiuUzMVbEtWW9MKmahPvnU2KlHyG4eggAaeJdu8+8stYcpzcs1/vTYzuHwSDYesL6pY9xXU1Xm6/Pnfo052Q+CLCOzSdllbnAldQdYkEHelZzuDyGnrEnldklHQEmZn511Q3hGVAPoTCpX1x7Y2NM5ehQvTL7y87r7q1c1LJPrGzI1qq08gyNSnJcjd2T6k/Iw5RswwyBbsZgnn25jTmdk1DcJLE3PMk7hnSpI9L+sY+prNfTWEZoO2LFtKcAmppupMDe3NIF/JSbH43hw4K2sUDEy25V9Rp1QUPqZhQyLPJC9x8DY9ITdb2V1aSCnKY81Ptj7A7jm/kdD8fKIM8y7LvKYmGlsuJNltuJKVJPUGHRnGXTFShKPaLuA3j2K87MNrUzSnWqVid9UxT1EJamlarl+FlH7SfUeG6wbLrbzSHWXEuNrSFIWk3CgdxBjRk+4IIIACI5j7FDOEcNzNTcCVPfVyzZP1jp90eG8noDEjhI7X0P4rx7S8MS7iky8oz280pCvczEXJHMJAAv9/rHjeFlnqWXhC9w3hmqY2qb1RnphwMKdzTM4sXU4riE8L+g9IcdDoVNoUqJemyyWh9pZ1Ws81K3mNqQk5enSbMnJNJal2U5UITwjPHOtulN/wAOhVUoL+hBBAogJJJsBqTCRpjmH2ZZhx+YdQ002My1rUEpSOZMRBe07DSZks9rNFANu2DF0eO+9vKIFtHxiuvTi6fIu2pjCrDKfr1D7R6ch5+EaTQqytkuppM+poC5WJZeUDxtFtenjjMySeoefEsVTKlJVaVEzTppqZZOmZtV7HkRvB6GOXizCchiWVKX0hqbSPoppI7yTyP3h0+UI/DVfncO1BM5Iq0Ng60o911PI/oeEWCo1UlazTWKhJKuy8m4B3pPEHqDCrK5VPdEZXZG1YaK61qkTtDqDkhUWi28jXT3Vp4KSeIP/wBrDT2IbQFyM0zhmsOgybxtJOrNuyWT7hPJXDkdOOkixxhhrE1IU2AlM8yCqWcPP7p6H/zFf3EOy0wptwKadaWUqG4pUDr5gxXVarI/0ltrcGXdBvHsQfZHi8Yrws2Zh0LqUnZmaBOqvurt+ID4gxOIaKPh5xDLSnXDlQgFSjyAhPYMe/fc3WMVONBK6rMkNXNyllsBKQeuh+AhuTpyyjx5IPyiDS0sxKMhmVZbZaCiQhtISkEm5NupiXUzxHb+ynTQy936MsEEEQloRB8WVSZr8/8A6Uw+4M67iozY1SwjinTeeBF+nO3Ix5tCJK6ThxwqcUcjs23vB3ZW+v4h5c4leA8OJw9RUJdSDPzNnJpZ35uCb9L28bnjD1D4475d+hLl8ktkevZs0LCdEobaPYpFsvJSAZh0Z3FG2pud1+QsI7l48ghLk28tjVFLoXmPNnrU+l6pURsNzvvuS40S8eJTwCvn4xH9ktdVTaw5RptSkMTajkSrTI8P8gW8QIccKXa3h8yE6ziCnhTYeWEvls2yOj3Vi269viOsVVWb18cie2Gx/JEbXlCk2w4dEvMN12VQQh9QbmQNwXbuq6XAseoHOGPherortClKijRTqLOJ+6saKHxEZMQUtus0Wcpzlvp2lJSSL5V/ZV5GxhVcnXPkZZFWQ4FPsUxEaDjWXZdXaUqREq4NbBRPcP8AVp4KMWkikgMxIToIzNTMu55oWk/oRFyqFUE1iiSFSatlmpdDtuWZINo6RzjNVVZadMH8BEQ6JbW1ZaY91sPUREog1X3It0v2sIUm1DGq33XqFSncrCLomnUHVw8UA8hx57t29g4yqiqPhioTrSyh1LWVpQF7LUcqT5E38oroVKUSVEkk6k8Y1pq0/Jnmpsa8UTLZVRRVcSJmHkBUvIgOqvYgr3IHxufyw84hmyikinYVbmVIyvzyi6o8SkaI8rXP5jEzhWonun/g2iG2H+hBGrUp1FOYE0/pLJUA8sa9mDpmPQEi/Ia8I2gQQCDcHcYTj2Nz6CNSrU2Wq9OfkJ1Gdl5OVXMciOoOsbcECeHwD5IBs/k53DFansOT4zMvJ9qlJhIsl0CyVcd9sunC3UXn8Y3WG3ltLdQlS2l52yRqk2IuPIkeBjJv3xuct7yZhHasCB2mSHsGMp4JSEofKX02/ELn+7ND12G1FE1s8k23nApcq66z3lXNs2YDyCgPCFVttYSmrU2YAspyXUknnlV/7Rl2ZYrTQqDMSpCTnm1Oa9UIH6R0anmCZzrFibRYLEKstOI5rSIi0STExtJNDm6PkYjcR6l+ZZpl4EO2tIUvBcwU7kPNKV4Xt8yIRXGLL16mpq9GnaebAzDKkJUR7qraHyNorZMMuS0w6w8gpcaWULTyUDYiH6V+OBOpXlksvSJcSlJkpZIsGZdtA8kgRtxilFpdlGHEG6VtpUD0IBj6eeQynMs+A4mIXyyxcI9dbQ80tp1IW2tJSpKtxB0IiB4Ura6FXnsH1Z1SktLy0+Yc+0g6pQT4butxyiWrqS79xtIHU3hZ7XpQvqkqqGwFAdg4U33alN/7odTHLcX7E2vCUl6G7BEO2bYpViGmLl51QNQlAAtX+6jgvx4H48YmMKnFweGNhJSWUEEEEZNCq24W7ajW35HvmiFvLZ+zOUm1+ET/AG2vJVVqawD3m5dSiOV1af8ASYybMsKiuUGYmbo7k2pvXohB/WOnR+NHOu/Ix9YnP0LCeaifSI/HcxOrvS6eij8o4cRah/8ARlen/GghQ7XsOezTqa5KoPZTJCJgAe65bRXmB8fGG9GpVqexVqbMSE2nMy+goOmo5EdQbEeEZqnslk1bDfHBxNnNUTU8JSKswLsun2dwXvYp0F/FNjHQn3C5MKF+6jQCFhgGfewnjOYodQUA1MOBhZOgzi/Zq8Df+4QyXTd1z+Y/OGWQ2zyumYrnuhj2j4jn4gpyatRpqSV7ziO4eShqD8QI6EejfGU8PJprKwJrZ5VDSsWyDmazby+wcHAheg9cp8osHrxitFdbMtXZ9Ce6UTK8uXS3eNrRZZCs6Er+8AfjDdUupCtM+4nsEEatVnm6ZTZqeevkl2lOEcTYXsOp3RJjPBU3jkRm06e9uxnPZVBSJfKwmx3ZRqP6iqHpsMpqZbZ5JuOt2VMvOvapsbZsoPwSD4With9pqlROVPaTU29uH21rV/kxcigUxFIokhTW/dlZdDQPPKALx14rCSOVJ5eTmYmVeZZTyQT6xxo6mI1Xn0jk2PmY5cc27mxnRpXggggghQwVO2emdhMyFZlwUrWS06tJscw1QfG2b4CJVQ55VSo8nOrILjzSVOW+9x9bxxdtE+yikSdPC0l91/tSjiEJBF+mpHrG3ghhUvhWnIWSSWysX5KJUPQxW+aotky4taR3I9G+PI5mJakKTQ5uczAOJRlbvxWdB6mFRWXgY3hZE5VCqo1+Z9ms4qYmlBvL9q6rD9IsqEhACRuSLCEDs2pv7xxjIpKQpuXJmF+Cd392WH9DdU1lRFaZcNhC42yVwS9PYozCx2swQ4+AdQ2D3QfE6/lib4grEtQaU/UJs9xsWSgb3FHckdT/AJMV4qk/N1qqPTkyS5MzK/dSL9AkDpoBHmmr3PczWosSW1dk22G4e/feM25x5vNK0sCYUdLdpf6MfG6vyxZ2IdstwmMJYVZlnkj2+YPbTah987k/lFh43PGJjFxCRSvKvUljklI9I50b1aN6o/0IHoI0Y5Vj82dOv7EER3HGJ28MUkvJyrnXrplmlHQnio9Bfz0HGJFCZxyp3EG0dulKJ7BlbbISDuTYKWrx3/ARumClLnozdNxjx2amFsPzmJ6gqs1pxa5dTmZS3NTMKHAcki1vQdGilISkJSAEgWAG4R8sMty7LbLCAhptIShIGgA4R9+Easm5sxCCighU7Rq+KlURT5VWaVlVd4jctzcT4Dd8Y72OsXJlGnaZS3bzKtHnUm3ZDkDz+XjEDw9SHq/V5enSwKS4rvrtcNoHvKPl62h9NePOQq2efBDR2OUUylJfqryClycVlauP4aePmb/AQwoxSkszJyrMrLICGWUBCE8kgWEQnapig0qmilSbhE5Np75B1aa1BPQnd8YmebrChYqr5ILtKxQa/VRLybhNOlCQ0Uq0dVxX+g6eMTLYZgFU7NN4nq7CfZGTeSaWPrHAfrPBNtOZ14a8LZPs7dxbOioVFKm6JLrso7jMqH2E9OZ8hrusvLsNS7LbMu2hpptIShCE2CQNwAG6OjGKisI58pOTyzKBaCCCPTwh1VUFVOZsb2XY/ARqRzqRWEVmZrDzd/oam8xr+GwHpaOjHKsWJs6dbzBBCVxkp/Dm0ddSLeZlxSXk/jQUhKh43v6Q6ojWPMLJxNSkpaIbnpe6pdZ3Hmg9D6G0bpmoy56Zm6DlHjtGhJ4lo05LGYaqLCUAXUHFBCk+IMQvFuO1PhyRoiyho6Lmtylfy8h13+EQielJmQm3JSdZWy+0cq21jUR0aDhmrYgcy02VUtsGynl91tPio/IaxWqoR8iR2zlwctlt2YfQ20lTjjqglKU6lRJ3Q9dnuE04bpxemUg1KZSO2Oh7MbwgfqeJj6wbgeRw2gPuETVQI+vUnRvgQgcOIvvMSuEXX7vGPRRTTt8pdmtU59il0+YnptRSywgrURx6DqTpCGkJap4+xkhgECZnne8oC6WUAanwSkc9dOcSzbJXit5igy6tEWembH7R91J8tbHmIlP7OuHEtSM5iOYQe1fUZaXJ+4LFRHiqw/LDtNXtju/YnUTzLH6G1RKTJ0OlS1MpzIalpZAQhI9SeZJuSeJMb8EEUE4QQQQAVs2V1Vyn4hqVCqBCHHnFKGY/xkkhSfMX/phrxA9teApqTn3MXUNK+zKg5OIbvmZWP4qbcNNeR13XtuYCxoxiKXErOLS3VGx3k7g8PvJ/URHqKm3vRXp7FjayYQQQRGVmvNyMnOZDNyrD5Qbp7VsKt4XEbCQEpCUgJSBYAbhBBHuWGEEYZ6aakZJ+bfOVphtTiz0AuYzRBdr9VEnhtEihX0k84ARexyJ7xPxyjzjVcd0kjM5bYtifqc7MViqvzboK35p0qypFzcnQD0EXBwtSEUHDtOpbe6VYShR5qt3j5m5ismyKkGsbQKW2pGZqXWZlzoEC4P8AVl+MWvEdU5Z7BBBAAQQQQAeKSFJKVAEHQgjfCL2k7JnpF5yuYLQ4AlXaOSLJOds78zVtfy7+XKHrHhFxABXbCm00DJJYmSUOJOX2tKeP408PEfCGTKTUvOy6ZiTfbfYX7rjSgpJ8xH1jzZZR8VlycY/4CqqGsw2m6XCN2dO4+IsfG1oR9Xw5jLZ9NF1SZiXZB/5qUUVsL8eHkoCJrNNGXK4KK9Q48PkecEJmm7VqzLoCJ+Vlp0AAZwOzUfG2nwEdhna/LkHt6K6g8MkyFfNIid6axFC1EGM1SghJUohIAuSTawhAbQsQDEGInXmSTKMDsWNdCkE3V5m58LRvYs2iVCvy6pOVa9hk16LQleZbg5FVhp0A+MRqiUeoV2otU6lyy5iZdPdSke6OJJ4Ac4pop2cvsnutU+F0OH9m2kC9XrSwD7sq2eW5Sv8Ash5RHsB4YYwjhuWpTKkrcF3Jh0C3aOG1z6ADoBEhignCCCCAAggggAIIIIACPlaErSULSFJIsUkXBgggAg2JNleEaqh1/wDd3sb5SfpJJfZ89cvu8eUIHGuG5Og1JyWk3ZhaErCQXVJJ9AIIIAJns62a0PECQ/UXZ1WU6todSlJ0492/rDww/hqjYclTL0WQZlUG2dSRdS/5lHU+ZgggA60EEEABBBBAAQQQQAf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991725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6002337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51" name="Rectangle 9"/>
          <p:cNvSpPr>
            <a:spLocks noChangeArrowheads="1"/>
          </p:cNvSpPr>
          <p:nvPr/>
        </p:nvSpPr>
        <p:spPr bwMode="auto">
          <a:xfrm>
            <a:off x="6002337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6152" name="AutoShape 11" descr="data:image/jpeg;base64,/9j/4AAQSkZJRgABAQAAAQABAAD/2wBDAAkGBwgHBgkIBwgKCgkLDRYPDQwMDRsUFRAWIB0iIiAdHx8kKDQsJCYxJx8fLT0tMTU3Ojo6Iys/RD84QzQ5Ojf/2wBDAQoKCg0MDRoPDxo3JR8lNzc3Nzc3Nzc3Nzc3Nzc3Nzc3Nzc3Nzc3Nzc3Nzc3Nzc3Nzc3Nzc3Nzc3Nzc3Nzc3Nzf/wAARCAC0AGwDASIAAhEBAxEB/8QAHAAAAgIDAQEAAAAAAAAAAAAAAAcGCAMEBQEC/8QAQhAAAQIEAwUFBAcHAgcAAAAAAQIDAAQFEQYSIQcxQVFhEyJxgaEUMpGxIzNCUmKCwQgVQ3KSotEWUyQ0ssLh4vD/xAAZAQADAQEBAAAAAAAAAAAAAAAAAwQCBQH/xAAmEQACAgEEAgEFAQEAAAAAAAAAAQIDEQQSITEiQRMUMjNRYXEj/9oADAMBAAIRAxEAPwB4wQQHdAB4TaOLibFVFwxKh+szqGMwJba3uOW+6kanh01iLbUtpTGEGPYZAImKw6m6UHVLAO5S/mBxiuUzMVbEtWW9MKmahPvnU2KlHyG4eggAaeJdu8+8stYcpzcs1/vTYzuHwSDYesL6pY9xXU1Xm6/Pnfo052Q+CLCOzSdllbnAldQdYkEHelZzuDyGnrEnldklHQEmZn511Q3hGVAPoTCpX1x7Y2NM5ehQvTL7y87r7q1c1LJPrGzI1qq08gyNSnJcjd2T6k/Iw5RswwyBbsZgnn25jTmdk1DcJLE3PMk7hnSpI9L+sY+prNfTWEZoO2LFtKcAmppupMDe3NIF/JSbH43hw4K2sUDEy25V9Rp1QUPqZhQyLPJC9x8DY9ITdb2V1aSCnKY81Ptj7A7jm/kdD8fKIM8y7LvKYmGlsuJNltuJKVJPUGHRnGXTFShKPaLuA3j2K87MNrUzSnWqVid9UxT1EJamlarl+FlH7SfUeG6wbLrbzSHWXEuNrSFIWk3CgdxBjRk+4IIIACI5j7FDOEcNzNTcCVPfVyzZP1jp90eG8noDEjhI7X0P4rx7S8MS7iky8oz280pCvczEXJHMJAAv9/rHjeFlnqWXhC9w3hmqY2qb1RnphwMKdzTM4sXU4riE8L+g9IcdDoVNoUqJemyyWh9pZ1Ws81K3mNqQk5enSbMnJNJal2U5UITwjPHOtulN/wAOhVUoL+hBBAogJJJsBqTCRpjmH2ZZhx+YdQ002My1rUEpSOZMRBe07DSZks9rNFANu2DF0eO+9vKIFtHxiuvTi6fIu2pjCrDKfr1D7R6ch5+EaTQqytkuppM+poC5WJZeUDxtFtenjjMySeoefEsVTKlJVaVEzTppqZZOmZtV7HkRvB6GOXizCchiWVKX0hqbSPoppI7yTyP3h0+UI/DVfncO1BM5Iq0Ng60o911PI/oeEWCo1UlazTWKhJKuy8m4B3pPEHqDCrK5VPdEZXZG1YaK61qkTtDqDkhUWi28jXT3Vp4KSeIP/wBrDT2IbQFyM0zhmsOgybxtJOrNuyWT7hPJXDkdOOkixxhhrE1IU2AlM8yCqWcPP7p6H/zFf3EOy0wptwKadaWUqG4pUDr5gxXVarI/0ltrcGXdBvHsQfZHi8Yrws2Zh0LqUnZmaBOqvurt+ID4gxOIaKPh5xDLSnXDlQgFSjyAhPYMe/fc3WMVONBK6rMkNXNyllsBKQeuh+AhuTpyyjx5IPyiDS0sxKMhmVZbZaCiQhtISkEm5NupiXUzxHb+ynTQy936MsEEEQloRB8WVSZr8/8A6Uw+4M67iozY1SwjinTeeBF+nO3Ix5tCJK6ThxwqcUcjs23vB3ZW+v4h5c4leA8OJw9RUJdSDPzNnJpZ35uCb9L28bnjD1D4475d+hLl8ktkevZs0LCdEobaPYpFsvJSAZh0Z3FG2pud1+QsI7l48ghLk28tjVFLoXmPNnrU+l6pURsNzvvuS40S8eJTwCvn4xH9ktdVTaw5RptSkMTajkSrTI8P8gW8QIccKXa3h8yE6ziCnhTYeWEvls2yOj3Vi269viOsVVWb18cie2Gx/JEbXlCk2w4dEvMN12VQQh9QbmQNwXbuq6XAseoHOGPherortClKijRTqLOJ+6saKHxEZMQUtus0Wcpzlvp2lJSSL5V/ZV5GxhVcnXPkZZFWQ4FPsUxEaDjWXZdXaUqREq4NbBRPcP8AVp4KMWkikgMxIToIzNTMu55oWk/oRFyqFUE1iiSFSatlmpdDtuWZINo6RzjNVVZadMH8BEQ6JbW1ZaY91sPUREog1X3It0v2sIUm1DGq33XqFSncrCLomnUHVw8UA8hx57t29g4yqiqPhioTrSyh1LWVpQF7LUcqT5E38oroVKUSVEkk6k8Y1pq0/Jnmpsa8UTLZVRRVcSJmHkBUvIgOqvYgr3IHxufyw84hmyikinYVbmVIyvzyi6o8SkaI8rXP5jEzhWonun/g2iG2H+hBGrUp1FOYE0/pLJUA8sa9mDpmPQEi/Ia8I2gQQCDcHcYTj2Nz6CNSrU2Wq9OfkJ1Gdl5OVXMciOoOsbcECeHwD5IBs/k53DFansOT4zMvJ9qlJhIsl0CyVcd9sunC3UXn8Y3WG3ltLdQlS2l52yRqk2IuPIkeBjJv3xuct7yZhHasCB2mSHsGMp4JSEofKX02/ELn+7ND12G1FE1s8k23nApcq66z3lXNs2YDyCgPCFVttYSmrU2YAspyXUknnlV/7Rl2ZYrTQqDMSpCTnm1Oa9UIH6R0anmCZzrFibRYLEKstOI5rSIi0STExtJNDm6PkYjcR6l+ZZpl4EO2tIUvBcwU7kPNKV4Xt8yIRXGLL16mpq9GnaebAzDKkJUR7qraHyNorZMMuS0w6w8gpcaWULTyUDYiH6V+OBOpXlksvSJcSlJkpZIsGZdtA8kgRtxilFpdlGHEG6VtpUD0IBj6eeQynMs+A4mIXyyxcI9dbQ80tp1IW2tJSpKtxB0IiB4Ura6FXnsH1Z1SktLy0+Yc+0g6pQT4butxyiWrqS79xtIHU3hZ7XpQvqkqqGwFAdg4U33alN/7odTHLcX7E2vCUl6G7BEO2bYpViGmLl51QNQlAAtX+6jgvx4H48YmMKnFweGNhJSWUEEEEZNCq24W7ajW35HvmiFvLZ+zOUm1+ET/AG2vJVVqawD3m5dSiOV1af8ASYybMsKiuUGYmbo7k2pvXohB/WOnR+NHOu/Ix9YnP0LCeaifSI/HcxOrvS6eij8o4cRah/8ARlen/GghQ7XsOezTqa5KoPZTJCJgAe65bRXmB8fGG9GpVqexVqbMSE2nMy+goOmo5EdQbEeEZqnslk1bDfHBxNnNUTU8JSKswLsun2dwXvYp0F/FNjHQn3C5MKF+6jQCFhgGfewnjOYodQUA1MOBhZOgzi/Zq8Df+4QyXTd1z+Y/OGWQ2zyumYrnuhj2j4jn4gpyatRpqSV7ziO4eShqD8QI6EejfGU8PJprKwJrZ5VDSsWyDmazby+wcHAheg9cp8osHrxitFdbMtXZ9Ce6UTK8uXS3eNrRZZCs6Er+8AfjDdUupCtM+4nsEEatVnm6ZTZqeevkl2lOEcTYXsOp3RJjPBU3jkRm06e9uxnPZVBSJfKwmx3ZRqP6iqHpsMpqZbZ5JuOt2VMvOvapsbZsoPwSD4With9pqlROVPaTU29uH21rV/kxcigUxFIokhTW/dlZdDQPPKALx14rCSOVJ5eTmYmVeZZTyQT6xxo6mI1Xn0jk2PmY5cc27mxnRpXggggghQwVO2emdhMyFZlwUrWS06tJscw1QfG2b4CJVQ55VSo8nOrILjzSVOW+9x9bxxdtE+yikSdPC0l91/tSjiEJBF+mpHrG3ghhUvhWnIWSSWysX5KJUPQxW+aotky4taR3I9G+PI5mJakKTQ5uczAOJRlbvxWdB6mFRWXgY3hZE5VCqo1+Z9ms4qYmlBvL9q6rD9IsqEhACRuSLCEDs2pv7xxjIpKQpuXJmF+Cd392WH9DdU1lRFaZcNhC42yVwS9PYozCx2swQ4+AdQ2D3QfE6/lib4grEtQaU/UJs9xsWSgb3FHckdT/AJMV4qk/N1qqPTkyS5MzK/dSL9AkDpoBHmmr3PczWosSW1dk22G4e/feM25x5vNK0sCYUdLdpf6MfG6vyxZ2IdstwmMJYVZlnkj2+YPbTah987k/lFh43PGJjFxCRSvKvUljklI9I50b1aN6o/0IHoI0Y5Vj82dOv7EER3HGJ28MUkvJyrnXrplmlHQnio9Bfz0HGJFCZxyp3EG0dulKJ7BlbbISDuTYKWrx3/ARumClLnozdNxjx2amFsPzmJ6gqs1pxa5dTmZS3NTMKHAcki1vQdGilISkJSAEgWAG4R8sMty7LbLCAhptIShIGgA4R9+Easm5sxCCighU7Rq+KlURT5VWaVlVd4jctzcT4Dd8Y72OsXJlGnaZS3bzKtHnUm3ZDkDz+XjEDw9SHq/V5enSwKS4rvrtcNoHvKPl62h9NePOQq2efBDR2OUUylJfqryClycVlauP4aePmb/AQwoxSkszJyrMrLICGWUBCE8kgWEQnapig0qmilSbhE5Np75B1aa1BPQnd8YmebrChYqr5ILtKxQa/VRLybhNOlCQ0Uq0dVxX+g6eMTLYZgFU7NN4nq7CfZGTeSaWPrHAfrPBNtOZ14a8LZPs7dxbOioVFKm6JLrso7jMqH2E9OZ8hrusvLsNS7LbMu2hpptIShCE2CQNwAG6OjGKisI58pOTyzKBaCCCPTwh1VUFVOZsb2XY/ARqRzqRWEVmZrDzd/oam8xr+GwHpaOjHKsWJs6dbzBBCVxkp/Dm0ddSLeZlxSXk/jQUhKh43v6Q6ojWPMLJxNSkpaIbnpe6pdZ3Hmg9D6G0bpmoy56Zm6DlHjtGhJ4lo05LGYaqLCUAXUHFBCk+IMQvFuO1PhyRoiyho6Lmtylfy8h13+EQielJmQm3JSdZWy+0cq21jUR0aDhmrYgcy02VUtsGynl91tPio/IaxWqoR8iR2zlwctlt2YfQ20lTjjqglKU6lRJ3Q9dnuE04bpxemUg1KZSO2Oh7MbwgfqeJj6wbgeRw2gPuETVQI+vUnRvgQgcOIvvMSuEXX7vGPRRTTt8pdmtU59il0+YnptRSywgrURx6DqTpCGkJap4+xkhgECZnne8oC6WUAanwSkc9dOcSzbJXit5igy6tEWembH7R91J8tbHmIlP7OuHEtSM5iOYQe1fUZaXJ+4LFRHiqw/LDtNXtju/YnUTzLH6G1RKTJ0OlS1MpzIalpZAQhI9SeZJuSeJMb8EEUE4QQQQAVs2V1Vyn4hqVCqBCHHnFKGY/xkkhSfMX/phrxA9teApqTn3MXUNK+zKg5OIbvmZWP4qbcNNeR13XtuYCxoxiKXErOLS3VGx3k7g8PvJ/URHqKm3vRXp7FjayYQQQRGVmvNyMnOZDNyrD5Qbp7VsKt4XEbCQEpCUgJSBYAbhBBHuWGEEYZ6aakZJ+bfOVphtTiz0AuYzRBdr9VEnhtEihX0k84ARexyJ7xPxyjzjVcd0kjM5bYtifqc7MViqvzboK35p0qypFzcnQD0EXBwtSEUHDtOpbe6VYShR5qt3j5m5ismyKkGsbQKW2pGZqXWZlzoEC4P8AVl+MWvEdU5Z7BBBAAQQQQAeKSFJKVAEHQgjfCL2k7JnpF5yuYLQ4AlXaOSLJOds78zVtfy7+XKHrHhFxABXbCm00DJJYmSUOJOX2tKeP408PEfCGTKTUvOy6ZiTfbfYX7rjSgpJ8xH1jzZZR8VlycY/4CqqGsw2m6XCN2dO4+IsfG1oR9Xw5jLZ9NF1SZiXZB/5qUUVsL8eHkoCJrNNGXK4KK9Q48PkecEJmm7VqzLoCJ+Vlp0AAZwOzUfG2nwEdhna/LkHt6K6g8MkyFfNIid6axFC1EGM1SghJUohIAuSTawhAbQsQDEGInXmSTKMDsWNdCkE3V5m58LRvYs2iVCvy6pOVa9hk16LQleZbg5FVhp0A+MRqiUeoV2otU6lyy5iZdPdSke6OJJ4Ac4pop2cvsnutU+F0OH9m2kC9XrSwD7sq2eW5Sv8Ash5RHsB4YYwjhuWpTKkrcF3Jh0C3aOG1z6ADoBEhignCCCCAAggggAIIIIACPlaErSULSFJIsUkXBgggAg2JNleEaqh1/wDd3sb5SfpJJfZ89cvu8eUIHGuG5Og1JyWk3ZhaErCQXVJJ9AIIIAJns62a0PECQ/UXZ1WU6todSlJ0492/rDww/hqjYclTL0WQZlUG2dSRdS/5lHU+ZgggA60EEEABBBBAAQQQQAf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991725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53" name="Rectangle 12"/>
          <p:cNvSpPr>
            <a:spLocks noChangeArrowheads="1"/>
          </p:cNvSpPr>
          <p:nvPr/>
        </p:nvSpPr>
        <p:spPr bwMode="auto">
          <a:xfrm>
            <a:off x="5041900" y="1622426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54" name="Rectangle 17"/>
          <p:cNvSpPr>
            <a:spLocks noChangeArrowheads="1"/>
          </p:cNvSpPr>
          <p:nvPr/>
        </p:nvSpPr>
        <p:spPr bwMode="auto">
          <a:xfrm>
            <a:off x="5041900" y="1622426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55" name="Rectangle 23"/>
          <p:cNvSpPr>
            <a:spLocks noChangeArrowheads="1"/>
          </p:cNvSpPr>
          <p:nvPr/>
        </p:nvSpPr>
        <p:spPr bwMode="auto">
          <a:xfrm>
            <a:off x="3157537" y="19510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56" name="Rectangle 24"/>
          <p:cNvSpPr>
            <a:spLocks noChangeArrowheads="1"/>
          </p:cNvSpPr>
          <p:nvPr/>
        </p:nvSpPr>
        <p:spPr bwMode="auto">
          <a:xfrm>
            <a:off x="3157537" y="19510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6157" name="Rectangle 25"/>
          <p:cNvSpPr>
            <a:spLocks noChangeArrowheads="1"/>
          </p:cNvSpPr>
          <p:nvPr/>
        </p:nvSpPr>
        <p:spPr bwMode="auto">
          <a:xfrm>
            <a:off x="6078537" y="5022850"/>
            <a:ext cx="1608138" cy="196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158" name="Rectangle 28"/>
          <p:cNvSpPr>
            <a:spLocks noChangeArrowheads="1"/>
          </p:cNvSpPr>
          <p:nvPr/>
        </p:nvSpPr>
        <p:spPr bwMode="auto">
          <a:xfrm>
            <a:off x="3249612" y="1997075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latin typeface="Times New Roman" panose="02020603050405020304" pitchFamily="18" charset="0"/>
            </a:endParaRPr>
          </a:p>
        </p:txBody>
      </p:sp>
      <p:pic>
        <p:nvPicPr>
          <p:cNvPr id="615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582" y="2757632"/>
            <a:ext cx="23034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012" y="2877025"/>
            <a:ext cx="30480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 Screening Check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87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ChangeArrowheads="1"/>
          </p:cNvSpPr>
          <p:nvPr/>
        </p:nvSpPr>
        <p:spPr bwMode="auto">
          <a:xfrm>
            <a:off x="6002337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4637641" y="211253"/>
            <a:ext cx="6000792" cy="7143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endParaRPr lang="en-GB" sz="3600" b="1" kern="1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</a:endParaRPr>
          </a:p>
        </p:txBody>
      </p:sp>
      <p:pic>
        <p:nvPicPr>
          <p:cNvPr id="717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6063">
            <a:off x="8425160" y="540049"/>
            <a:ext cx="3067691" cy="171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Phonics?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6213" indent="-176213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dirty="0" smtClean="0"/>
              <a:t>Children have 20-30 mins daily phonics lessons; 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dirty="0" smtClean="0"/>
              <a:t>Children are taught to read by breaking down words into separate </a:t>
            </a:r>
            <a:r>
              <a:rPr lang="en-GB" b="1" dirty="0" smtClean="0"/>
              <a:t>sounds</a:t>
            </a:r>
            <a:r>
              <a:rPr lang="en-GB" dirty="0" smtClean="0"/>
              <a:t> or ‘phonemes’. They are then taught how to </a:t>
            </a:r>
            <a:r>
              <a:rPr lang="en-GB" b="1" dirty="0" smtClean="0"/>
              <a:t>blend</a:t>
            </a:r>
            <a:r>
              <a:rPr lang="en-GB" dirty="0" smtClean="0"/>
              <a:t> these sounds together to read the whole word; 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dirty="0" smtClean="0"/>
              <a:t>There are around 45 different sounds.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dirty="0" smtClean="0"/>
              <a:t>Children are then encouraged to use these strategies to read and write across the curriculum.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60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6002337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375" y="1737361"/>
            <a:ext cx="7391400" cy="4383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1096994" y="2667000"/>
            <a:ext cx="200342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https://www.youtube.com/watch?v=BqhXUW_v-1s&amp;safe=active</a:t>
            </a:r>
            <a:endParaRPr lang="en-GB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link will allow you to listen to the correct articulation of phonemes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</a:t>
            </a:r>
            <a:r>
              <a:rPr lang="en-GB" dirty="0" smtClean="0"/>
              <a:t>xample of the sounds children learn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12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6002337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Rectangle 6"/>
          <p:cNvSpPr>
            <a:spLocks noChangeArrowheads="1"/>
          </p:cNvSpPr>
          <p:nvPr/>
        </p:nvSpPr>
        <p:spPr bwMode="auto">
          <a:xfrm>
            <a:off x="3003550" y="22129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246" name="Rectangle 7"/>
          <p:cNvSpPr>
            <a:spLocks noChangeArrowheads="1"/>
          </p:cNvSpPr>
          <p:nvPr/>
        </p:nvSpPr>
        <p:spPr bwMode="auto">
          <a:xfrm>
            <a:off x="3003550" y="2212976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10247" name="Rectangle 8"/>
          <p:cNvSpPr>
            <a:spLocks noChangeArrowheads="1"/>
          </p:cNvSpPr>
          <p:nvPr/>
        </p:nvSpPr>
        <p:spPr bwMode="auto">
          <a:xfrm>
            <a:off x="7632701" y="4213225"/>
            <a:ext cx="2014537" cy="196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248" name="Rectangle 11"/>
          <p:cNvSpPr>
            <a:spLocks noChangeArrowheads="1"/>
          </p:cNvSpPr>
          <p:nvPr/>
        </p:nvSpPr>
        <p:spPr bwMode="auto">
          <a:xfrm>
            <a:off x="3095625" y="2259013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latin typeface="Times New Roman" panose="02020603050405020304" pitchFamily="18" charset="0"/>
            </a:endParaRPr>
          </a:p>
        </p:txBody>
      </p:sp>
      <p:sp>
        <p:nvSpPr>
          <p:cNvPr id="10249" name="Rectangle 12"/>
          <p:cNvSpPr>
            <a:spLocks noChangeArrowheads="1"/>
          </p:cNvSpPr>
          <p:nvPr/>
        </p:nvSpPr>
        <p:spPr bwMode="auto">
          <a:xfrm>
            <a:off x="3397250" y="24082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250" name="Rectangle 13"/>
          <p:cNvSpPr>
            <a:spLocks noChangeArrowheads="1"/>
          </p:cNvSpPr>
          <p:nvPr/>
        </p:nvSpPr>
        <p:spPr bwMode="auto">
          <a:xfrm>
            <a:off x="3397250" y="24082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latin typeface="Times New Roman" panose="02020603050405020304" pitchFamily="18" charset="0"/>
            </a:endParaRPr>
          </a:p>
        </p:txBody>
      </p:sp>
      <p:pic>
        <p:nvPicPr>
          <p:cNvPr id="10251" name="Picture 14" descr="https://encrypted-tbn3.google.com/images?q=tbn:ANd9GcS0PBsqoVqLNqxdVcHnMzd4F82zpKiX2H7QuwMXivIRAlg2PKj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6"/>
          <a:stretch>
            <a:fillRect/>
          </a:stretch>
        </p:blipFill>
        <p:spPr bwMode="auto">
          <a:xfrm>
            <a:off x="4494212" y="4311356"/>
            <a:ext cx="2435225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screening check?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96994" y="1905000"/>
            <a:ext cx="10055781" cy="4023360"/>
          </a:xfrm>
        </p:spPr>
        <p:txBody>
          <a:bodyPr/>
          <a:lstStyle/>
          <a:p>
            <a:pPr marL="271463" indent="-271463">
              <a:buFont typeface="Arial" panose="020B0604020202020204" pitchFamily="34" charset="0"/>
              <a:buChar char="•"/>
            </a:pPr>
            <a:r>
              <a:rPr lang="en-GB" altLang="en-US" dirty="0" smtClean="0"/>
              <a:t>Every Year 1 child in the country will be taking this statutory phonics screening check in the same week.</a:t>
            </a:r>
          </a:p>
          <a:p>
            <a:pPr marL="271463" indent="-271463">
              <a:buFont typeface="Arial" panose="020B0604020202020204" pitchFamily="34" charset="0"/>
              <a:buChar char="•"/>
            </a:pPr>
            <a:r>
              <a:rPr lang="en-GB" altLang="en-US" dirty="0" smtClean="0"/>
              <a:t>The check is very similar to tasks the children already complete during phonics lessons. </a:t>
            </a:r>
          </a:p>
          <a:p>
            <a:pPr marL="271463" indent="-271463">
              <a:buFont typeface="Arial" panose="020B0604020202020204" pitchFamily="34" charset="0"/>
              <a:buChar char="•"/>
            </a:pPr>
            <a:r>
              <a:rPr lang="en-GB" altLang="en-US" dirty="0" smtClean="0"/>
              <a:t>The focus of the check is to check children’s blending and segmenting skills. The year 1 screening will provide evidence to help teachers plan for year 2. 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46619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002337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726" y="2076450"/>
            <a:ext cx="3500437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2076450"/>
            <a:ext cx="342900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C:\Users\Home\AppData\Local\Microsoft\Windows\Temporary Internet Files\Content.IE5\JJAUIFA6\MC900089010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6" y="4419600"/>
            <a:ext cx="179863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words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87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6002337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How will it be carried out?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mtClean="0"/>
              <a:t>Over the course of the week, the children will complete the check one to one with a teacher they are familiar with. </a:t>
            </a: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2212" y="3124200"/>
            <a:ext cx="3846909" cy="255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76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002337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6002337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002337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9459912" y="4649788"/>
            <a:ext cx="1428750" cy="196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4344" name="Rectangle 10"/>
          <p:cNvSpPr>
            <a:spLocks noChangeArrowheads="1"/>
          </p:cNvSpPr>
          <p:nvPr/>
        </p:nvSpPr>
        <p:spPr bwMode="auto">
          <a:xfrm>
            <a:off x="6094412" y="3063875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latin typeface="Times New Roman" panose="02020603050405020304" pitchFamily="18" charset="0"/>
            </a:endParaRPr>
          </a:p>
        </p:txBody>
      </p:sp>
      <p:sp>
        <p:nvSpPr>
          <p:cNvPr id="14345" name="AutoShape 9" descr="data:image/jpeg;base64,/9j/4AAQSkZJRgABAQAAAQABAAD/2wCEAAkGBhMSEBUUERQVFRITFRgVGBYXGBwfGhodGxgcHhobHBgYHCYeFxkjIxYaIC8hJSkpLCwsFx4xNTAsNSYrLCoBCQoKDgwOGg8PGikkHyQpNCktKSwpLCwsLTQpNS8sKS8sLCwsLCwsLCkpLSwqLCosLCopKSo0LCwpLCwsLSkuNf/AABEIAJAAyAMBIgACEQEDEQH/xAAcAAEAAgMBAQEAAAAAAAAAAAAABQYDBAcCCAH/xABHEAABAwIEAwQHBAUJCQEAAAABAAIDBBEFEiExBkFRBxNhgSIyQlJxkaEjM7HBFCVDYtEIFXJzkqKys/A1VGOCk8LS4fEk/8QAGwEBAAIDAQEAAAAAAAAAAAAAAAECAwQFBgf/xAAyEQACAgAFAgMGBAcAAAAAAAAAAQIRAwQSITFBUQVhcRMikcHR4TKhsfAGFCMzQlKB/9oADAMBAAIRAxEAPwDuKIiAIiIAiIgCIiAIiIAiIgCIiAIteqxGKP7yRjL+84D8Ss0cgcAWkEHYg3B8wgPSIiAIiIAiIgCIiAIiIAiIgCIiAIqtxP2kUVFdr5BJMP2Udi7z5N8yq7HPi+KtBYW0FG+xDt5XsOtwRrqOmXfmqOS4RRzV0t2WjiPj+jojllkzS8oo/SeTyFh6t/Gy8cIcS1NW6V01G+mibl7syE5nXvf0SBptrtqvfDPAVJRC8bM83tTSelIT1v7PlZWNSr5YSlyzFVVLY2OfI4NYxpc5x2AAuSfAALhnFHa1VVj3NoXmnpAbCUD7WS25BP3bfK/jyFw7esUMeFiJpIdUzMiuOgu438PRAXHwAwNaOQsPILWzOK4JKPLPR+B+H4eanKeN+GNbd2+D1A6aN5khqqhkp3k71xJP7wPrKw8G9otTSZ21VQ57rukaJX3ZI3UuZd33b77G+7hoQLGvMesdXRtkFni/Q8x5rQjjz4k38/35Hpc/4Dl8fDvLpRl07P1+vxOq03adWPNNM1kLo6pz7QkFpYwBxDjLd2Zwyi/o2OawA3Ubj3bRWRufTxwU5qLX71r3FkQPvMc0Xfz3tqNDZUSSrmMMEWZoFMbxyBp7waEWOuQ6He3JYaenDBYXJJJJOpJO5J5lZp5qSlcZWq4r5+nQ4eU/hzGxMX+utMV5q36cmtU4X3z3S1D3yzPN3vc7c/wUlgOPVWGOD6ORxjBzPp3m8bxzsPZd4jX8FrueQUikNyDuLbdCFhjmMRPVZ6XF8IyM4eyUEm9k1z35/wCdT6O4S4oixCkjqYdA8Wc0nVjh6zT4j6ix5qZXIP5PsxAr4r+gyaNw6XeH305eoF19dmLtWfNMSDw5uD6OvgERFJQIiIAiIgCIiAIiICv8Z8Yx4dC2R7HSOkdkYxu7ja+/LZVgU+LYobvccOpCNGt1md8ToW3/AOX4FdEfE11swBsbi42PUdCvaq42Ucbe72Oe8SdntJTYRVNp4QZBEXmR2shLSHE5jtsdBYK08GSB2HUhGg/R4vowD8ls8QNvSTg7GGT/AAFRfZu++E0h/wCC381CSUtiEkpbdiyIiK5kOW/yhKRxw6GVou2GpY53wLXNH1IHmuSEkuLhqLNcPEEG9vFfTXEmBsrKSank9WVhbfofZd8QQD5L5gjpJIJX00wtPTOcwtPtNvuOo2IPS3Vaeaja1I9H4DjqOI8GXWmvVWvnfnVGwNQC3ULLGV+Bg35nyv8AEL3ZcqR9Aw4vl/kERLqhnMLhcr9jNszjoN/ID/6hOqyYdg8uIVTKODd+sr+UcdxmJ/hz0HNZ8ODm9KOXnM1h5TDeNPpwu76HUf5P2GObRT1Dxb9JnJbfm1gsD8Llw8l1NaeD4VHTQRwQi0cTQxo8B16k7k9StxdxKj5VKTk22ERFJAREQBLqh9rmNPpoKVwmkijfVNZKY75iwseSLtFxsNtfkqbwhVUs+M0jKNkrRG2aaR7u8BcMmVo+0JLm3J352UN70XUbi3aO3IiKSgREQBERAaOOj/8ALP8A1Mn+AqF7MT+qKT+q/wC4qcxaZjYX53sYHNcLvcANQeZXNOzztEo6bDYYJHPdMwPvHHG959ckagW1v1VG0pGNtKW51dFSYe0eSU2p8NrZBcDM5gYNT1cVdlZNPgupJ8BUHtO7Mm4iwTQER1sQ9B+wePcf+R5XPIq/IpLJtO0fKUc8jZHQVEboqiPRzHCx+IH1/BZRJY6runaT2dsxKHNHaOsi1ilGl/3HnctP0OvUHg0bnh74ZmmOohcWvYd7jc/BcvMZfR70eD3vg/jDzKWDiv31w/8Ab7/qbDnrHmJXl5A9ZwFupC9Q0UtTUQ0lMftZzbNya3m422FrnyWth4bk0kdrN5yGBhyxMR7Lp18j3hmHTVc4pqNueY6ud7MQ5uc7kBf68yvoHgXgWHDIMkfpyvsZZj6z3fk0XNh49SSs3BvBdPhtOIoG+kbGSQ+tI7qT06DYKfXYwsJYapHzfP5/Ezs9U9kuF0X38wiIspzwiIgCIiAoHalC6WSihZN3DhJNU96AHFvcxa2ad/vVF8AYCW4vJM6pkqSKGItfJa/20jvVtoG2juB++rFxf/tCh6FlWD8MkR/IKM7PRlrZGncUFM3TYiOWdnXwC0niS/mNF7UZtK9nZ0RERbphCIiAKscT4NiE8rRS1jaaDL6YDA55dc6gkbWtzGys6KGrIas543sZgkOarqamofe93PsPkQ4/VW3hrhiGhhEUAOUEnM4guNzfV1hdSyKFFLgqoRW6QXmSUNF3EADck2HzKrXEvGghkFNSxmornjSJuzAfbldsxv8ArTdR8PAUtU4SYtOZ9iKaO7adptzG8hHU2S+xOroiYqOPsPYbOrILjcCQH8Lr9pOPMPkOVlZAXE2A7wAnyNrreouH6aEARQQsA92No/ALxiPDNLUNyzU8Tx+8wfQ2uE94e8SLHgi4IIPMKp8Z9mNHiRD5Q6OdosJojZ1ujtLOHx1HVSnDPCcNA2RlOZMkj8+V7swboBZt9m6eKmlPqWTfJR8G7GsMp814TO5wsXVBzm3gLBoPiBfxW/wp2b0WHSyS0zHZ5Blu92Ysb7jCdm/M6DVSuJY+yGop4HNcXVTntaRawyNzHNc/gpRBqsIiKQEREARFG4zxHTUjc1TMyO4uAT6Rt7rR6TvIJdEN0SSKp4f2p4bM/I2oDT1ka5jT8HPAF/BWmKVrmhzSHNIuCDcEdQRuFCafAUk+Cn8VgnE6LezYKt3he8A+mb6rS4cZkxdtrAPopgR/QqgR/muW/wAXC2I0DveZVx/Nkbx/lqOwt362pST60FaPjaWE/wCvguZK1nV6fU21/ZZ0JERdQ1QiIgCIiAKr8c8QyQMjgpLGtq3d3EPdHtSHwaFaFQsRrmRcQxuqSGMdRlkDjo3OZPSF+RI08wqyexSb2LBwlwnHQw5Qc8z/AEpZnaukdzJJ1t0CnUWjiOO09Pbv5o4ydQHuAJ8iVOyRbZI3kUGOOcP/AN8p/wDqN/ipakrY5W54nte0+00gj5hLQtGZERSSVLjcZKjDpuTKwRk9BLG5v42+atqqvacz9WSv5wuimHxZK0rBV8cTSTvhw6l/Se6t3krnhkbSRfIHEek6xCpdMpdNlxRV3hTi8VZkikjMFVAbSwuNyOjmn2mnqvHaBickVHkhNp6qRlNGejpDYu8hc+StqVWTqVWRdXxLWVtS6HC8jIYCWy1UjczC4exGB61uZ8OXPVm4xxHD5LYjTiamAF6qnafRBNruYTy5jTzVzwHBmUlNHBEPRjaG/E83HxJufNZsUbGYJBN90Y357+7lOb6XVafNldL5vcieI+MYaagNW0iRhaO6sfXLvVH5nmACqpwdwQ2uDcRxP7eacBzIzpGxnsjJ7WnI6a8zquf19a5/D1O03LY66RjSenducB/fPyXe+H6mOSlhfDbunRMLANgMosPLbyVE9b3KReuW/YjZuz3Dnb0cGl9mAb/0bf8ApVnB6ObCcShpWSF9BWZ+7a83dE9rbloPTbwN+o1veL41DSxGWokbGxvM8/ADdx8BqqJglY/F8TZVsa5lDRZ2xFwsZJHCzjbkBp8LDmTa0kk1XJaSSarkzdtT54qKKppR9rSziS+XNlaY3scSNrekN1T+E+0CCrxKhdbu3RySRkOcPSNRDqWjkBIwtt+8zquzYvhjKinlhkF2Sscw/Bwt+d18/cIcL08tZR0eQtqqeeR9Sbm7RC69gdBZ7g23MAnqqzw4uanW6NiMnTR9GoiLMUCIiAIiIAo3HeHaesi7qpjD2bjkQerXDUFSSIGrKU3sppxoKmtDPcFQ7L8Ntlu0PZph8Zzfo4kd70xdIf75I+itCKulFdEexEScIULhY0lNY6fcs/8AFUrHcB/mWVtdQ5m0pc1tVTi5blJt3jQToR9L9Lrpiqfahi7IMMmDtXTN7ljeZc/TbwFz5KJJVZWaVWR+I4rUYlVOpaGUw0sOX9IqWes4uFxHEeRsRc6W/H2ey/JZ1PX1scwN87pM4PxYbArP2R0TI8JgLAAZMz3kc3ZiLnyaB5K5IlatiMdStkZxJRd7RTxu1zwvb55Dr81Bdk1I1mEU5bvIHSOPVznG/wCAHkrbMwFpB2II+aqPZHU58IgGnoZ4/wCy82T/ACJf4l6GLi+IU+I0FY3TPKaSW3tNkByX+Dh9QsnGk7GV+GPmNoRNKM3siQxgRXOw3cs3afCThr3tBLoZIpm2FzdkjTsPNTeLYPBW05inZnieAbHQjoQd2uCVyiGuUvU3pJQ0EuIAGpJNgPiTsuccYcXvr2vocJYZnP8AQlnH3bGnQgPOhJ2J6HS5Uwey6BwDJqismhba0Mk7jHpsLC1wFaqDD4oGCOGNkbG7NY0ADyCNN7BqUtuCpUXZfT/zY2imJdZ3emRpsRIfabfkBpY8lHYR2ZVlJdtLib44T7BiDrfAOcWg+IAXRkTQh7OJRoOyWmdJ3lZLPWSdZnnL/ZbbTwvZXWnp2xtDGNDWNFg1oAAHgBssiKySXBZRS4ComCcLuhx+rnynupIGPabaB8jgJADbU/YAnpm8Ve0UlgiIgCIiAIiIAvL5ANyBy1XpamKYVFURGKdgkjdu13hsfAjqEBtoqTJwfXU1/wCbq093ygqgZGDwbJq9o8NV7MOOS2BfQ045vYHyO8musPqq6vIpqfYsGPcRwUcRkqHhoA0b7TjyDW7uJ2VY4cweatqRiFcwsa0EUtO79m0/tHg/tHfT5KQwXs/ijlE9U91ZVDaWbZvTJH6rLK1JTfIpvdnNMPrZsElfBNFLLhz5C+GWNpcYsxuWOaOQ/ja97CSru1aEty0UNRVTu0axsL2gHkXOc0WbfpdXlFGlrhjS1smYqYuLG94AHlozAbA21A8L3WvhWDw00fd07BHHcuyt2udzqt1FcuEREAREQBERAEREAREQBERAEREAREQBERAEREAREQBERAEREAREQBERAEREAREQBERAEREB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420225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14346" name="Picture 2" descr="http://imgs.sfgate.com/blogs/images/sfgate/sfmoms/2010/08/31/shutterstock_57362761333x498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2412" y="3429000"/>
            <a:ext cx="1882775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And the results……?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dirty="0" smtClean="0"/>
          </a:p>
          <a:p>
            <a:pPr marL="271463" indent="-180975">
              <a:buFont typeface="Arial" panose="020B0604020202020204" pitchFamily="34" charset="0"/>
              <a:buChar char="•"/>
            </a:pPr>
            <a:r>
              <a:rPr lang="en-GB" altLang="en-US" dirty="0" smtClean="0"/>
              <a:t>We will inform you of your child’s results in the summer term with your child’s report. </a:t>
            </a:r>
          </a:p>
          <a:p>
            <a:pPr marL="271463" indent="-180975">
              <a:buFont typeface="Arial" panose="020B0604020202020204" pitchFamily="34" charset="0"/>
              <a:buChar char="•"/>
            </a:pPr>
            <a:r>
              <a:rPr lang="en-GB" altLang="en-US" dirty="0" smtClean="0"/>
              <a:t>If your child’s score falls below the national standard they will re-take the Phonics Screening Check in year 2.  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92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6002337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6002337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6002337" y="3017839"/>
            <a:ext cx="184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9459912" y="4649788"/>
            <a:ext cx="1428750" cy="196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368" name="Rectangle 10"/>
          <p:cNvSpPr>
            <a:spLocks noChangeArrowheads="1"/>
          </p:cNvSpPr>
          <p:nvPr/>
        </p:nvSpPr>
        <p:spPr bwMode="auto">
          <a:xfrm>
            <a:off x="6094412" y="3063875"/>
            <a:ext cx="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en-GB" altLang="en-US" sz="240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latin typeface="Times New Roman" panose="02020603050405020304" pitchFamily="18" charset="0"/>
            </a:endParaRPr>
          </a:p>
        </p:txBody>
      </p:sp>
      <p:sp>
        <p:nvSpPr>
          <p:cNvPr id="15369" name="AutoShape 9" descr="data:image/jpeg;base64,/9j/4AAQSkZJRgABAQAAAQABAAD/2wCEAAkGBhMSEBUUERQVFRITFRgVGBYXGBwfGhodGxgcHhobHBgYHCYeFxkjIxYaIC8hJSkpLCwsFx4xNTAsNSYrLCoBCQoKDgwOGg8PGikkHyQpNCktKSwpLCwsLTQpNS8sKS8sLCwsLCwsLCkpLSwqLCosLCopKSo0LCwpLCwsLSkuNf/AABEIAJAAyAMBIgACEQEDEQH/xAAcAAEAAgMBAQEAAAAAAAAAAAAABQYDBAcCCAH/xABHEAABAwIEAwQHBAUJCQEAAAABAAIDBBEFEiExBkFRBxNhgSIyQlJxkaEjM7HBFCVDYtEIFXJzkqKys/A1VGOCk8LS4fEk/8QAGwEBAAIDAQEAAAAAAAAAAAAAAAECAwQFBgf/xAAyEQACAgAFAgMGBAcAAAAAAAAAAQIRAwQSITFBUQVhcRMikcHR4TKhsfAGFCMzQlKB/9oADAMBAAIRAxEAPwDuKIiAIiIAiIgCIiAIiIAiIgCIiAIteqxGKP7yRjL+84D8Ss0cgcAWkEHYg3B8wgPSIiAIiIAiIgCIiAIiIAiIgCIiAIqtxP2kUVFdr5BJMP2Udi7z5N8yq7HPi+KtBYW0FG+xDt5XsOtwRrqOmXfmqOS4RRzV0t2WjiPj+jojllkzS8oo/SeTyFh6t/Gy8cIcS1NW6V01G+mibl7syE5nXvf0SBptrtqvfDPAVJRC8bM83tTSelIT1v7PlZWNSr5YSlyzFVVLY2OfI4NYxpc5x2AAuSfAALhnFHa1VVj3NoXmnpAbCUD7WS25BP3bfK/jyFw7esUMeFiJpIdUzMiuOgu438PRAXHwAwNaOQsPILWzOK4JKPLPR+B+H4eanKeN+GNbd2+D1A6aN5khqqhkp3k71xJP7wPrKw8G9otTSZ21VQ57rukaJX3ZI3UuZd33b77G+7hoQLGvMesdXRtkFni/Q8x5rQjjz4k38/35Hpc/4Dl8fDvLpRl07P1+vxOq03adWPNNM1kLo6pz7QkFpYwBxDjLd2Zwyi/o2OawA3Ubj3bRWRufTxwU5qLX71r3FkQPvMc0Xfz3tqNDZUSSrmMMEWZoFMbxyBp7waEWOuQ6He3JYaenDBYXJJJJOpJO5J5lZp5qSlcZWq4r5+nQ4eU/hzGxMX+utMV5q36cmtU4X3z3S1D3yzPN3vc7c/wUlgOPVWGOD6ORxjBzPp3m8bxzsPZd4jX8FrueQUikNyDuLbdCFhjmMRPVZ6XF8IyM4eyUEm9k1z35/wCdT6O4S4oixCkjqYdA8Wc0nVjh6zT4j6ix5qZXIP5PsxAr4r+gyaNw6XeH305eoF19dmLtWfNMSDw5uD6OvgERFJQIiIAiIgCIiAIiICv8Z8Yx4dC2R7HSOkdkYxu7ja+/LZVgU+LYobvccOpCNGt1md8ToW3/AOX4FdEfE11swBsbi42PUdCvaq42Ucbe72Oe8SdntJTYRVNp4QZBEXmR2shLSHE5jtsdBYK08GSB2HUhGg/R4vowD8ls8QNvSTg7GGT/AAFRfZu++E0h/wCC381CSUtiEkpbdiyIiK5kOW/yhKRxw6GVou2GpY53wLXNH1IHmuSEkuLhqLNcPEEG9vFfTXEmBsrKSank9WVhbfofZd8QQD5L5gjpJIJX00wtPTOcwtPtNvuOo2IPS3Vaeaja1I9H4DjqOI8GXWmvVWvnfnVGwNQC3ULLGV+Bg35nyv8AEL3ZcqR9Aw4vl/kERLqhnMLhcr9jNszjoN/ID/6hOqyYdg8uIVTKODd+sr+UcdxmJ/hz0HNZ8ODm9KOXnM1h5TDeNPpwu76HUf5P2GObRT1Dxb9JnJbfm1gsD8Llw8l1NaeD4VHTQRwQi0cTQxo8B16k7k9StxdxKj5VKTk22ERFJAREQBLqh9rmNPpoKVwmkijfVNZKY75iwseSLtFxsNtfkqbwhVUs+M0jKNkrRG2aaR7u8BcMmVo+0JLm3J352UN70XUbi3aO3IiKSgREQBERAaOOj/8ALP8A1Mn+AqF7MT+qKT+q/wC4qcxaZjYX53sYHNcLvcANQeZXNOzztEo6bDYYJHPdMwPvHHG959ckagW1v1VG0pGNtKW51dFSYe0eSU2p8NrZBcDM5gYNT1cVdlZNPgupJ8BUHtO7Mm4iwTQER1sQ9B+wePcf+R5XPIq/IpLJtO0fKUc8jZHQVEboqiPRzHCx+IH1/BZRJY6runaT2dsxKHNHaOsi1ilGl/3HnctP0OvUHg0bnh74ZmmOohcWvYd7jc/BcvMZfR70eD3vg/jDzKWDiv31w/8Ab7/qbDnrHmJXl5A9ZwFupC9Q0UtTUQ0lMftZzbNya3m422FrnyWth4bk0kdrN5yGBhyxMR7Lp18j3hmHTVc4pqNueY6ud7MQ5uc7kBf68yvoHgXgWHDIMkfpyvsZZj6z3fk0XNh49SSs3BvBdPhtOIoG+kbGSQ+tI7qT06DYKfXYwsJYapHzfP5/Ezs9U9kuF0X38wiIspzwiIgCIiAoHalC6WSihZN3DhJNU96AHFvcxa2ad/vVF8AYCW4vJM6pkqSKGItfJa/20jvVtoG2juB++rFxf/tCh6FlWD8MkR/IKM7PRlrZGncUFM3TYiOWdnXwC0niS/mNF7UZtK9nZ0RERbphCIiAKscT4NiE8rRS1jaaDL6YDA55dc6gkbWtzGys6KGrIas543sZgkOarqamofe93PsPkQ4/VW3hrhiGhhEUAOUEnM4guNzfV1hdSyKFFLgqoRW6QXmSUNF3EADck2HzKrXEvGghkFNSxmornjSJuzAfbldsxv8ArTdR8PAUtU4SYtOZ9iKaO7adptzG8hHU2S+xOroiYqOPsPYbOrILjcCQH8Lr9pOPMPkOVlZAXE2A7wAnyNrreouH6aEARQQsA92No/ALxiPDNLUNyzU8Tx+8wfQ2uE94e8SLHgi4IIPMKp8Z9mNHiRD5Q6OdosJojZ1ujtLOHx1HVSnDPCcNA2RlOZMkj8+V7swboBZt9m6eKmlPqWTfJR8G7GsMp814TO5wsXVBzm3gLBoPiBfxW/wp2b0WHSyS0zHZ5Blu92Ysb7jCdm/M6DVSuJY+yGop4HNcXVTntaRawyNzHNc/gpRBqsIiKQEREARFG4zxHTUjc1TMyO4uAT6Rt7rR6TvIJdEN0SSKp4f2p4bM/I2oDT1ka5jT8HPAF/BWmKVrmhzSHNIuCDcEdQRuFCafAUk+Cn8VgnE6LezYKt3he8A+mb6rS4cZkxdtrAPopgR/QqgR/muW/wAXC2I0DveZVx/Nkbx/lqOwt362pST60FaPjaWE/wCvguZK1nV6fU21/ZZ0JERdQ1QiIgCIiAKr8c8QyQMjgpLGtq3d3EPdHtSHwaFaFQsRrmRcQxuqSGMdRlkDjo3OZPSF+RI08wqyexSb2LBwlwnHQw5Qc8z/AEpZnaukdzJJ1t0CnUWjiOO09Pbv5o4ydQHuAJ8iVOyRbZI3kUGOOcP/AN8p/wDqN/ipakrY5W54nte0+00gj5hLQtGZERSSVLjcZKjDpuTKwRk9BLG5v42+atqqvacz9WSv5wuimHxZK0rBV8cTSTvhw6l/Se6t3krnhkbSRfIHEek6xCpdMpdNlxRV3hTi8VZkikjMFVAbSwuNyOjmn2mnqvHaBickVHkhNp6qRlNGejpDYu8hc+StqVWTqVWRdXxLWVtS6HC8jIYCWy1UjczC4exGB61uZ8OXPVm4xxHD5LYjTiamAF6qnafRBNruYTy5jTzVzwHBmUlNHBEPRjaG/E83HxJufNZsUbGYJBN90Y357+7lOb6XVafNldL5vcieI+MYaagNW0iRhaO6sfXLvVH5nmACqpwdwQ2uDcRxP7eacBzIzpGxnsjJ7WnI6a8zquf19a5/D1O03LY66RjSenducB/fPyXe+H6mOSlhfDbunRMLANgMosPLbyVE9b3KReuW/YjZuz3Dnb0cGl9mAb/0bf8ApVnB6ObCcShpWSF9BWZ+7a83dE9rbloPTbwN+o1veL41DSxGWokbGxvM8/ADdx8BqqJglY/F8TZVsa5lDRZ2xFwsZJHCzjbkBp8LDmTa0kk1XJaSSarkzdtT54qKKppR9rSziS+XNlaY3scSNrekN1T+E+0CCrxKhdbu3RySRkOcPSNRDqWjkBIwtt+8zquzYvhjKinlhkF2Sscw/Bwt+d18/cIcL08tZR0eQtqqeeR9Sbm7RC69gdBZ7g23MAnqqzw4uanW6NiMnTR9GoiLMUCIiAIiIAo3HeHaesi7qpjD2bjkQerXDUFSSIGrKU3sppxoKmtDPcFQ7L8Ntlu0PZph8Zzfo4kd70xdIf75I+itCKulFdEexEScIULhY0lNY6fcs/8AFUrHcB/mWVtdQ5m0pc1tVTi5blJt3jQToR9L9Lrpiqfahi7IMMmDtXTN7ljeZc/TbwFz5KJJVZWaVWR+I4rUYlVOpaGUw0sOX9IqWes4uFxHEeRsRc6W/H2ey/JZ1PX1scwN87pM4PxYbArP2R0TI8JgLAAZMz3kc3ZiLnyaB5K5IlatiMdStkZxJRd7RTxu1zwvb55Dr81Bdk1I1mEU5bvIHSOPVznG/wCAHkrbMwFpB2II+aqPZHU58IgGnoZ4/wCy82T/ACJf4l6GLi+IU+I0FY3TPKaSW3tNkByX+Dh9QsnGk7GV+GPmNoRNKM3siQxgRXOw3cs3afCThr3tBLoZIpm2FzdkjTsPNTeLYPBW05inZnieAbHQjoQd2uCVyiGuUvU3pJQ0EuIAGpJNgPiTsuccYcXvr2vocJYZnP8AQlnH3bGnQgPOhJ2J6HS5Uwey6BwDJqismhba0Mk7jHpsLC1wFaqDD4oGCOGNkbG7NY0ADyCNN7BqUtuCpUXZfT/zY2imJdZ3emRpsRIfabfkBpY8lHYR2ZVlJdtLib44T7BiDrfAOcWg+IAXRkTQh7OJRoOyWmdJ3lZLPWSdZnnL/ZbbTwvZXWnp2xtDGNDWNFg1oAAHgBssiKySXBZRS4ComCcLuhx+rnynupIGPabaB8jgJADbU/YAnpm8Ve0UlgiIgCIiAIiIAvL5ANyBy1XpamKYVFURGKdgkjdu13hsfAjqEBtoqTJwfXU1/wCbq093ygqgZGDwbJq9o8NV7MOOS2BfQ045vYHyO8musPqq6vIpqfYsGPcRwUcRkqHhoA0b7TjyDW7uJ2VY4cweatqRiFcwsa0EUtO79m0/tHg/tHfT5KQwXs/ijlE9U91ZVDaWbZvTJH6rLK1JTfIpvdnNMPrZsElfBNFLLhz5C+GWNpcYsxuWOaOQ/ja97CSru1aEty0UNRVTu0axsL2gHkXOc0WbfpdXlFGlrhjS1smYqYuLG94AHlozAbA21A8L3WvhWDw00fd07BHHcuyt2udzqt1FcuEREAREQBERAEREAREQBERAEREAREQBERAEREAREQBERAEREAREQBERAEREAREQBERAEREB/9k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9420225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15370" name="Picture 12" descr="http://t1.gstatic.com/images?q=tbn:ANd9GcTmmFJwmK5nuj8IPp9pXahbxa3K7EDDC8ev9SHpOUPOtJRDayrfiAcDTTnX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012" y="4432935"/>
            <a:ext cx="2182812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will it happen?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altLang="en-US" dirty="0" smtClean="0"/>
              <a:t>The screening will take place throughout the week beginning  11th June 2018.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altLang="en-US" dirty="0" smtClean="0"/>
              <a:t>It has been designed so that children of all abilities will be able to take part.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069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you help?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0975" indent="-180975">
              <a:buFont typeface="Arial" panose="020B0604020202020204" pitchFamily="34" charset="0"/>
              <a:buChar char="•"/>
            </a:pPr>
            <a:endParaRPr lang="en-GB" altLang="en-US" dirty="0" smtClean="0"/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altLang="en-US" dirty="0" smtClean="0"/>
              <a:t>Encourage your child  to use their knowledge of sounds to work out the words when reading and writing. 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Digraph</a:t>
            </a:r>
            <a:r>
              <a:rPr lang="en-GB" altLang="en-US" dirty="0" smtClean="0"/>
              <a:t>- 2 letters making one sound c</a:t>
            </a:r>
            <a:r>
              <a:rPr lang="en-GB" altLang="en-US" dirty="0" smtClean="0">
                <a:solidFill>
                  <a:srgbClr val="C00000"/>
                </a:solidFill>
              </a:rPr>
              <a:t>ow</a:t>
            </a:r>
            <a:r>
              <a:rPr lang="en-GB" altLang="en-US" dirty="0" smtClean="0"/>
              <a:t> the children should say this as c-ow and not c-o-w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altLang="en-US" b="1" dirty="0" err="1" smtClean="0"/>
              <a:t>Trigraphs</a:t>
            </a:r>
            <a:r>
              <a:rPr lang="en-GB" altLang="en-US" dirty="0" smtClean="0"/>
              <a:t>- 3 letters making one sound n</a:t>
            </a:r>
            <a:r>
              <a:rPr lang="en-GB" altLang="en-US" dirty="0" smtClean="0">
                <a:solidFill>
                  <a:srgbClr val="C00000"/>
                </a:solidFill>
              </a:rPr>
              <a:t>igh</a:t>
            </a:r>
            <a:r>
              <a:rPr lang="en-GB" altLang="en-US" dirty="0" smtClean="0"/>
              <a:t>t the children should say this as n-</a:t>
            </a:r>
            <a:r>
              <a:rPr lang="en-GB" altLang="en-US" dirty="0" err="1" smtClean="0"/>
              <a:t>igh</a:t>
            </a:r>
            <a:r>
              <a:rPr lang="en-GB" altLang="en-US" dirty="0" smtClean="0"/>
              <a:t>-t and not n-</a:t>
            </a:r>
            <a:r>
              <a:rPr lang="en-GB" altLang="en-US" dirty="0" err="1" smtClean="0"/>
              <a:t>i</a:t>
            </a:r>
            <a:r>
              <a:rPr lang="en-GB" altLang="en-US" dirty="0" smtClean="0"/>
              <a:t>-g-h-t which does not sound like night. 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Split digraphs- </a:t>
            </a:r>
            <a:r>
              <a:rPr lang="en-GB" altLang="en-US" dirty="0" smtClean="0"/>
              <a:t>2 vowels with a consonant in between. Used to be known as the magic e! sp</a:t>
            </a:r>
            <a:r>
              <a:rPr lang="en-GB" altLang="en-US" dirty="0" smtClean="0">
                <a:solidFill>
                  <a:srgbClr val="C00000"/>
                </a:solidFill>
              </a:rPr>
              <a:t>i</a:t>
            </a:r>
            <a:r>
              <a:rPr lang="en-GB" altLang="en-US" dirty="0" smtClean="0"/>
              <a:t>n</a:t>
            </a:r>
            <a:r>
              <a:rPr lang="en-GB" altLang="en-US" dirty="0" smtClean="0">
                <a:solidFill>
                  <a:srgbClr val="C00000"/>
                </a:solidFill>
              </a:rPr>
              <a:t>e</a:t>
            </a:r>
            <a:r>
              <a:rPr lang="en-GB" altLang="en-US" dirty="0" smtClean="0"/>
              <a:t>   </a:t>
            </a:r>
            <a:r>
              <a:rPr lang="en-GB" altLang="en-US" dirty="0" smtClean="0">
                <a:solidFill>
                  <a:srgbClr val="C00000"/>
                </a:solidFill>
              </a:rPr>
              <a:t>-     </a:t>
            </a:r>
            <a:r>
              <a:rPr lang="en-GB" altLang="en-US" dirty="0" err="1" smtClean="0">
                <a:solidFill>
                  <a:srgbClr val="C00000"/>
                </a:solidFill>
              </a:rPr>
              <a:t>i_e</a:t>
            </a:r>
            <a:r>
              <a:rPr lang="en-GB" altLang="en-US" dirty="0" smtClean="0">
                <a:solidFill>
                  <a:srgbClr val="C00000"/>
                </a:solidFill>
              </a:rPr>
              <a:t>  </a:t>
            </a:r>
            <a:r>
              <a:rPr lang="en-GB" altLang="en-US" dirty="0" smtClean="0"/>
              <a:t>h</a:t>
            </a:r>
            <a:r>
              <a:rPr lang="en-GB" altLang="en-US" dirty="0" smtClean="0">
                <a:solidFill>
                  <a:srgbClr val="C00000"/>
                </a:solidFill>
              </a:rPr>
              <a:t>o</a:t>
            </a:r>
            <a:r>
              <a:rPr lang="en-GB" altLang="en-US" dirty="0" smtClean="0"/>
              <a:t>m</a:t>
            </a:r>
            <a:r>
              <a:rPr lang="en-GB" altLang="en-US" dirty="0" smtClean="0">
                <a:solidFill>
                  <a:srgbClr val="C00000"/>
                </a:solidFill>
              </a:rPr>
              <a:t>e</a:t>
            </a:r>
            <a:r>
              <a:rPr lang="en-GB" altLang="en-US" dirty="0" smtClean="0"/>
              <a:t> </a:t>
            </a:r>
            <a:r>
              <a:rPr lang="en-GB" altLang="en-US" dirty="0" smtClean="0">
                <a:solidFill>
                  <a:srgbClr val="C00000"/>
                </a:solidFill>
              </a:rPr>
              <a:t>– </a:t>
            </a:r>
            <a:r>
              <a:rPr lang="en-GB" altLang="en-US" dirty="0" err="1" smtClean="0">
                <a:solidFill>
                  <a:srgbClr val="C00000"/>
                </a:solidFill>
              </a:rPr>
              <a:t>o_e</a:t>
            </a:r>
            <a:r>
              <a:rPr lang="en-GB" altLang="en-US" dirty="0" smtClean="0">
                <a:solidFill>
                  <a:srgbClr val="C00000"/>
                </a:solidFill>
              </a:rPr>
              <a:t>  </a:t>
            </a:r>
            <a:r>
              <a:rPr lang="en-GB" altLang="en-US" dirty="0" smtClean="0"/>
              <a:t>c</a:t>
            </a:r>
            <a:r>
              <a:rPr lang="en-GB" altLang="en-US" dirty="0" smtClean="0">
                <a:solidFill>
                  <a:srgbClr val="C00000"/>
                </a:solidFill>
              </a:rPr>
              <a:t>u</a:t>
            </a:r>
            <a:r>
              <a:rPr lang="en-GB" altLang="en-US" dirty="0" smtClean="0"/>
              <a:t>b</a:t>
            </a:r>
            <a:r>
              <a:rPr lang="en-GB" altLang="en-US" dirty="0" smtClean="0">
                <a:solidFill>
                  <a:srgbClr val="C00000"/>
                </a:solidFill>
              </a:rPr>
              <a:t>e</a:t>
            </a:r>
            <a:r>
              <a:rPr lang="en-GB" altLang="en-US" dirty="0" smtClean="0"/>
              <a:t> </a:t>
            </a:r>
            <a:r>
              <a:rPr lang="en-GB" altLang="en-US" dirty="0" smtClean="0">
                <a:solidFill>
                  <a:srgbClr val="C00000"/>
                </a:solidFill>
              </a:rPr>
              <a:t>– </a:t>
            </a:r>
            <a:r>
              <a:rPr lang="en-GB" altLang="en-US" dirty="0" err="1" smtClean="0">
                <a:solidFill>
                  <a:srgbClr val="C00000"/>
                </a:solidFill>
              </a:rPr>
              <a:t>u_e</a:t>
            </a:r>
            <a:r>
              <a:rPr lang="en-GB" altLang="en-US" dirty="0" smtClean="0">
                <a:solidFill>
                  <a:srgbClr val="C00000"/>
                </a:solidFill>
              </a:rPr>
              <a:t>   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GB" alt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27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4" descr="https://encrypted-tbn3.google.com/images?q=tbn:ANd9GcTlA8EnZjRlLG6mwJAOCtOL8fDJKR758hlXSPn2K0NVtOrmmrc1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326">
            <a:off x="7943851" y="4186239"/>
            <a:ext cx="2543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6002337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4" name="AutoShape 8" descr="data:image/jpeg;base64,/9j/4AAQSkZJRgABAQAAAQABAAD/2wCEAAkGBhQSEBUSEhQWFRUUGB0aFxgVFh4dIBoYFhgYGhgdHBodHCYeIBsjGhoYHy8gJCgpLCwsGB4xNTAqNiYrLSoBCQoKDgwOGg8PGS0lHyQ2KSw1KiosKSw1LCwvLC0pLSkqKiwpLCwpKSwpKSwpKSwsLCwpLCksKSwtLCksLCwpMv/AABEIAHQAoAMBIgACEQEDEQH/xAAcAAABBQEBAQAAAAAAAAAAAAAFAAIDBAYBBwj/xABIEAACAQIEAwQGBwUECAcAAAABAhEDIQAEEjEFQVEGEyJhBzJCcYGRFCNSYnKh4ZKxssHwFyRj0RUzgqK0wtLxFjRDU1SDk//EABoBAAIDAQEAAAAAAAAAAAAAAAIEAAEDBQb/xAAtEQACAQMDAwIFBAMAAAAAAAAAAQIDESEEEjETQVEicQVCYYGxI5GhwRQVM//aAAwDAQACEQMRAD8A3+a4kEYg6hAtCrFkVmOo8hznYOW2Fr9LiNIlFIQh20agwI1aXJgkCboRsJJ8rsFU9T8zhd4dpPzOHOlK/Jh1oNJbTirJA6mPng5ksn3YN5nywCnEv0t/tt88HUhKSsmY05KLux/ZCrWanVNfvv8AWnuxmECuE0rE6QAZbU1h4dWn2cHlXGe+lP8Aab5459Jf7TfPGToNu5r114NGRiBcmgEaRfrfAP6S/wBpvnhfSX+03zxSoS8k6y8DaggkDaT++2K2Zzapuyhj6oJ3JtPuHPExIFzYDf3DGGzGQraj3mpmPrGN2neeQiIXlEcsHWqOmlZXAo01Uk7s2dAAL4xqpm8MLr9/ykyx6TaLgzV+GDdEB8h4SPwsIt9026dC2gsKo5gAfIAYmyr6To5ez5fd93T4jpKmopSh+rT+6Nac9z2MG/6FqTM0+ZAcajc7axDKbm6tHlcnHArSAQw0uuoapiZiQ3iE8iCwPU4LRivnROjqGsfKCSPd+h5Y5kdS22n3G9uUMqmAtifrFsInntNsdqZlAYlr7AoZtvYAz8Ok46wHglA41jwmIO/2rfPDOJcNLXpJoEEFXcMDJVrKZWJUSCwtNtsNaeu6S5Br01N5JKdQEAgyDzGJDHn8sDkpOkArpJv9SbE8/AbT1Ak85O+GJxB5AAVr3HqNp1MtgXu3hJ0henWB0YaqMld4E5UGuMhXWP6AwtY8/kP63xBTrqxgG43Bsfkbx57eeJMMqzyjB3WGLCwsLBAiwsLCxCCwsLCxCCwsLHGYAEnYb4hCDNVYt0ufn4R8SJ9yn4tytO89P4v0BNuRZugxCwLNEXmSN/Gdh7lA+St1GHrxSgvh76nax8amD5kGAZ5HrjLcr5ZpZpYCmS06xriPPacXs3RplHCFAxHhhhGoXW34owBynEqVUlaVWlUI3FOojkDzCsSPjizgZ01UzcuM9mLFgsCAw2YAj3ESPyOKub3T8R/gbE+SE0gPsyP2WIH5RiDN+sn4j/A2PNSjtqWOpF3scb2Px/yOLZc4qc6f4j/A2LOBqPIUuRMARBEg7g4r1OGUiQdA52k8xBPv8x798WMLAqckrJgWXIMrZCoFIE1YB0agGvFpMhlaYGqSDv7q2UrHUxVjCDxBzI02hmM61axkkW8UrvBzEL5gsYUn3zuNjfkvKeewvJDUNXJcAuCfORgrr9ofPDg46j54D4UY9Z0/qcTqBnCwGGHaz1PzOJ0i+oF8LAkV2+0fnhwzTfaP5YrpsnUQUxVruzVFpUwC/rGSYUTALkX0yDA9orA5lRvE+KVKdF3W7BfCABJYkKoAPtFiAAeZGLed4nS4TkWr5ltVQwXvLVaxFkUm8ADSOirPXHK+Iap6dKEcylwN6eCqep8Iu1OD5ahTNTNMjges+Y06BMbIfAsn3tfc4CZr0w8LpEIMxqt/6dNio8rAD5Y8WzXHM1xziFKlVqFVq1AqIvqUlvJVZuQsmTc4954PkMtk9OWy4p0m0yEBAqOq2Lt7bX3JnnEAW5L0Lqq9aTb+nYeUkuEVMr2v4ZxCKYrUqjA+FavhYMbSmqCGv7BnBGtw6pQvSL1U9qm7anA603YyfwOb8mU+tQ7T9mcvxGm1GsVNRbBwQalFmEg7zB30NAYT5Eec+j/0mVsrmfoHEH1U1Y0hUYyaTqxWC3tU5EX2teLYSlotRov1dLNu3yvuW3GpiSPX+D5halMuhlS7xaNjBBBuCCCCDcEHHM8vjT/a/cB/zYjrjuKyuv8Aq8w4VxyWowhKg/FARhz8DWIOqXPeun4X/fS/zxpSrrULqrv+e4cY7WkR+1T97fwPiziBFlqY82/gfFo0jgqid0XJ5GYpcV4otBAzAsWbSoXmYJuTYCATOLdVotEmJiYt1J5L5n88UM5lBVENfYgxcdI5qv8AvPPIDAwjnJQP4Z2hbMVAmhQrAmxJsORPMeQA88H0pxt8TzPv/qBsAMUeDdnxRYvJJIgAiIHzN/1wXAwc4q/pLk12MzhYfSy7sAQoAIBGptwRIsATth4yf26gA5hPLcSZNvICOePWT11GPDv7HFjpKsu1vcr1aoUSxCjqTH78Da/aKmLLLe4QPmf8sC+2JXvaegEL3cgkHxEsbgm5EAfLA6mfBdb9ZgeU/wBCeuFZ66Ul6FYZjpEn6shluPs1lUfEn9y/zY4pZnPk+u+3JAFjr6on5m+KVOlJvPwxbp8Jeop7ukzDqJP57fLCcqjk7yY5GCisIsdnU7zNUAoKp3uonkxpo7xHPafKMZf09cYZ85Sy8+CkmqPvObk+cAfPGy4Lxb+85ZWTRpq6I2HipugHS0n3k++cL6ZKAp8VSq6a6ZjUpJGrSwLLO4lSBPn5Y5VRL/Yxz8rsRN7HdALsTwbMU+IZGppaitWqvd1aiNobqBtqkSsAidW/PHtWc7EB+LU+Jd8w7tQO60yJVSo8eqy3kiN5ve2OzfbXhWfoDIk1cmiaWy9RltTdJ03V2IC6iLnbYixwzJ9vc3wpBQz9F8yjEmlmlrag6HbS5BDjmPEpE3x1wDe8C7Jrlczm8yrvUfNuG0tA0xqOgNMGWaATAAgdSfm/jtZ3zVd6gAqNVcuFMgMXYsAeYmceq8W7VZ3iYQ5TvMhlFJNTM1KmgMG0x4hHqlWACtfVBjFPjWf4YeGPk0zSlqK6lYU/FUqiWBnTB1MYJBBA5mLwht+w/Emz3BBqJ7xUZNXPXTvTYeYYKfeME+FV+8K1JJ10g12J9c02ESbD3YzfokrfRuEVKzXCK1XSN4UVG/OIHxxpOC0EpqlJWLmlRpozciyjSSvlKH8scTQ2hLUQSxdW/s1cW5wZb4jltYpqF1eI2gH2Hve2IkzPdeEVr8wZdFPIczqmPVsOh2IrjfF9TmmJ0IYJG7NBDz90THUkHyxDlgTtt18j/Xv6xtjqQlensdiSh695o8tmhVkJcg3WxII2JJs3kT4VjYt4cEaGX03N2veTad4m8nmdz7rDN1M01JqZSBpAt9qQNQJ8/kIBAtfS5XMrUQOuzDnuDzB8wbHCtSDj7EuS4WFhYxIZU1iNNmKBSVR7hpA02Hqi5gnVpI2xailVADLoM6RIAki4CsLHqF89sMOdArLQ8JDA+Fhs3iazcp+MfG3czwpGMQAW9moBf8LbE29+Gqt1LIVJpxVgXx/s27ovdjWyG2poOmPVANjeCLrEbGcAMrlvrRTdXVuhUlh8OY8xbGsWrVogKACBPhqMxkTbS0ErAtMsPLpa10q6gVEgzAFT7Q+w4tPuIJ/LFKo0rBuObmarZinlzanqYXmpBH7P/Y4q5jjdWsPHV0qYGlByJgAgW/aPLBjiXZHc02n7tTz6N/Ij47DAWnwWoauju2DxMGwgHeTaB5dcFBRtzkCSZVq0vCdJKmxVjcqykFG6SrAG0Dw+eCHbbhC8W4euYpwtRQNYn1KoHqmbxLFZ5gowtgvQ7OU0H1xLvvoSeXluRuJaBuMCM0Heu65QeFgiugkq2geHUwHhI2DCRFvEIhXU0nUcZ03aUf58ou1jEdnPR7lxkzm+IVGpqrEFVYDTpOnS3hJ1ltlXlp3mz6vpByOWpfR8llnq09WqK9Ru71SPF3ZLSfeBBvB57PjPYDL55BS700s0BLI4AY6bTpBIdQDAYah94Xxhc76D+IK0IEqLybWB8wTjWn8RoyxUe1+HgycGg01Ph/HCi/S8zSzMQtOsVKyeSIIQ7QApUmBbljM5z0XZiln1yvro4DCqikAoTBsfbnw6evlfF+l6F89TAqVCieJQAryxZmAWNIN5jHqKcCz1MpUCVq9VFHirNSXU199NQgU7k6RJNxJJkHU1W6D/AMf1Pi/ZEUc5GcRyiZfL0sjTABcK9aPZpUyIH+0wFMdQtQ8jiXhFfxsJjUFjaSRqJAJMCzA35TGxxLluA5gEu+Wq1KjXd2alc7CF7yFUDYXgWAuTiynD8x4pylSCZ9ekbQAN6l9sDpdM6VLY+Xlv6hOVncHZvg6PWHiJDapVIIUm4GoncwfPfrOCNPJoqhAohRAC726tjr5HM2/utWxB9ekNv/sxL9HzH/xaoHQNS/M95+788MODXBe+/JDVyin1uQ2BvGwv+nzxb4XRNIXBCO19R2JsjQNgfVPnoPWZKFKqt/olYn30t/Id7b37+eKGepZ2rIOWqIv2VqUvzbvASdjaAIG++BlGTViYNDitns6Kazux9UdSN/gJueVuZGKlLNZuPFknJC7ipSGp/drssXm8XABwKzRzCDvczRqKCwUvKELqbSghXJCyQOcTJ5nE0+m3ztN2RjVm4xvHIIzmfKV60BNQdSpZZMqAQFb2bx8Cca6vmFNLXGpWAIU89UaQQR1Inp8MZjO9m6hdmVtWok3Yg3MwRsek+Q2wY4blnGWai0FlHhgk2JLJc/eBHwOCrQfIVGaeCTLuzSp0kcg06TAkhSSzKwBB9oETtBiKtw9GMAaWPsVNja+k3U26ScRDMXWCtyKiarSdBUwZj1Sg0mJ1G+J8rTetWiq+mV8NJTIiCQzagNd1bdelxhHerXkM3s2QpWqUjpgkWhXNo5+K7D4ahfbpO3EKbCGF5EI0C5Jghp08jeQcWhQbTAggSGp1CSARYw/rDymbEbbilVyYY6VJRmBBRwPEOelrg8/VJO+2D5yXcmoZErILEAmdI/5nI1t7zHTliRmSisWUKJCqt4G5Cjlb1vzwNcVKcqC6DSYCiRqtpiZC87jbphzZGFLsCJ5AnU0kTzkiN5my7WxLl8HM/V75e7amrJ9loLTBggkEKQeaiRyPLCp8PKQGr11MWSnWZmPwYtpE8yfji7lKyHwr9Xq2JILN+FhKx+GTblidKCrIUSZvfn95t5+Z/LGU7PE1+6KumCnyJ7yi7NUJWvSgNVZ93A8Vwh9wWB1OPQwMYnN5UhqTEzFelA2A8Y2HP3mfhja4e0ttnpMKvJ2MBcx2rpJxCnw8h++q0zVUgeHSpYGTO/gPLpjGZ/tHxTOcTzWU4e+XoJk9IZqyli5cSNg1rHYCOe4wL7ZrnP8AxDklyrUhmTkipd1OhfFW7xtNzyMC+4w0ZHsIwox5n2Z9I2Y/0Rnc1mwj1clVel9WIDsujTPQaniRyHXAzsL294lm87lxIr0KgJr6cs1NaEglQKp9Y7AXvfffEIevnGd4X22pV+IZjh6pUFTLKGdiF0kHTGmGJ9obgbHGR7O9peKcTzFWtlamXo5SjmO6KOhLsiFSxnSfEVPUXMcpxjeM9r34dx3ilSmoNSqEpI7+pTZu6OuoegANuZxCH0FGAHbkf3J/x0f+IpYt9nMrXSgv0quMxVa7OqKqiQLIFF1+8bmZtsKnbn/yT/jo/wDEUsXHlFPgErmAf1w5qhUhhGxWTtcSpaOQYCTyDNgYXlyp74KAh+ooiq01DWEsCrQo7oXAmWxQ7QVWGSqPT+lMRTL6KtBApRT45KJsIMiRIvswlivCmrxTE6KndSDHdU+7ddMvpIIaJBIMDoonYC1vLFjMMWdWVNSqLhhpJPj0lbagRqa46iAeWAyfE8oKdGojdxm6lUK2XUEGlpUpUVtz3ZddR1+IA9VnG6ymalQyyywCVIh0DAEal/mtrGwxxqtOzceUdaLU1kr5rLmsHRHeGLsysAbqaemSQRudonaeWLlFKK0QEUWY6kYXanOosR7RVSG1XiInlhyZn6wOqhvCRJaJEqRcA2EH54r1ldKWh4dQGM3sTTKiDdgZjkQZF1uMLyTxtfBHFoINlmFkqEL0YaiPwsTPz1e7DgAvWT8WP6fkMWG5/wBc8QgBQT8yf5nn7sDVebBlTNcP1hioCsQYEAhmi2sHwm8bfMxajwnNtMJqZJEA38MHxai0gzYg2JFhN8WuNZ1koll8MkKCbbnfyHnv5DAXJVWoVac1UdWbSwRiZLTDAbQCQnvU+/DFNOVN3MpNJh/OqfqiTtXpWGw8Y+J/q2KuQ9LOXeq4dSlKPqqgJYv01IFlS3si87HSSAVnsyZpMZgVqZhb7NPK7Hy5nbHl/Fs99JzdSplqTKapZhTpgk6QJYkD2jdmi0ki+7VSnKEMc34OlodJS1M5Rq4SV92Me5pshk8rxXidR9WZyOYdSQcrWjvUWJFQhTFQALMHSepK49DTsRSGey+cD1NeWodwikggpDCWJGot4t55YwPoc4tRWu9Fqf11UFkqi8qouh6AbgixmDeC3sWHqUnKCbFPiFGNDUSpwTSXn8/fkxuT9F+WptmvrK7Uc3rNTLs47sNUIJZQFDahFjJj4DEvZv0erk6q1FzWcqqiladKtW1IgIiygDZbCdsa3CxqImHf0T5cZts1Sr5qh3lQVKlKjV003cNq8QiYJJMTzMRiTO+izK1a+brVWqN9NQLUSVhdJQqyQshgUEEk88bTEGdqMtNjTXW4UlU1adTAGF1EGJMCeU4hAH2P7Hrw9GRcxma6sFCjMVAwRU1ABAAAo8X5DphnbnOp9FanrXWWonRqGqPpFK+mZjGazPanMOhDVCQzQFpUzTqGox09yCWlQGttr3llAkz8Q7HU8tkWq1FRswXpElR4aeqvSlaf7jUPjfdjeBUJKTwZ7rp2OlbyCwMRKuy2FwDpIkAkxO0nqcdv9up/+1T/AK8LCx3+nFvKOSpyXDB69ncuHNUUl1sTJMmSTLE3kyd5kHFnNCGRwSGDQCDeG3v8BjuFhbUU4xoysjahKTqxuy3Rqa6BrGA4JnTYNBiSOvmIxO9QmlUn7LfwnHcLHlnyj0S4CNTn5TiCgJCubkifdPQcv345hYwqcgAntif7qT0df34B5OWkkm1amIEAHxbkAb4WFhql/wAjKfId4gSKZcGGpxUU/epnULG0Wg+ROMxl+1b0qtTMU6VBatSNbCndiOe+97xvvvhYWBoSaWApckGQ7X1KFSpVpUqCPVMuVp7n52kkmBaSTzOL7+lLOD/2twPU6kDrhYWHIye5AS4uTf2mZv8Aw/2P1wv7S83/AIf7H64WFjqbI+Dnb5eRf2l5v/D/AGP1xz+0vN/4f7H64WFibI+Cb5eQe3aaocwM3op96ux0mNRXTrKzGsLK6t4JHTBFe19fOMuXqlQjMpOhYP1ZDgTe2pROFhYuNON+CpTlbk//2Q=="/>
          <p:cNvSpPr>
            <a:spLocks noChangeAspect="1" noChangeArrowheads="1"/>
          </p:cNvSpPr>
          <p:nvPr/>
        </p:nvSpPr>
        <p:spPr bwMode="auto">
          <a:xfrm>
            <a:off x="6064250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17415" name="Picture 10" descr="https://encrypted-tbn2.google.com/images?q=tbn:ANd9GcR3Vh3FsarlQZokPSlW4GkCuYyEE87bo_Sz6BhdkrTGjoHzk7U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06161">
            <a:off x="5257800" y="4246564"/>
            <a:ext cx="2514600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2" descr="https://encrypted-tbn1.google.com/images?q=tbn:ANd9GcQXpyeZpwWcNLXcHrrf54OL6_C2ErQfaevuhU3ns11ZrpbOrgA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2" y="2820989"/>
            <a:ext cx="2338388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you help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dirty="0" smtClean="0"/>
          </a:p>
          <a:p>
            <a:r>
              <a:rPr lang="en-GB" altLang="en-US" dirty="0" smtClean="0"/>
              <a:t>Children can practise their phonics by playing games online. </a:t>
            </a:r>
          </a:p>
          <a:p>
            <a:r>
              <a:rPr lang="en-GB" altLang="en-US" dirty="0" smtClean="0"/>
              <a:t>They may like -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 smtClean="0"/>
              <a:t> Buried Treasure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 smtClean="0"/>
              <a:t> Poop-Deck Pirates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 smtClean="0"/>
              <a:t> Picnic on Pluto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53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Websites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en-GB" altLang="en-US" smtClean="0">
              <a:hlinkClick r:id="rId2"/>
            </a:endParaRPr>
          </a:p>
          <a:p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1188410" y="1871840"/>
            <a:ext cx="6201402" cy="402336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BBC </a:t>
            </a:r>
            <a:r>
              <a:rPr lang="en-GB" dirty="0" err="1" smtClean="0"/>
              <a:t>Alphablocks</a:t>
            </a:r>
            <a:endParaRPr lang="en-GB" dirty="0" smtClean="0"/>
          </a:p>
          <a:p>
            <a:r>
              <a:rPr lang="en-GB" altLang="en-US" dirty="0">
                <a:solidFill>
                  <a:srgbClr val="FFC000"/>
                </a:solidFill>
                <a:latin typeface="Comic Sans MS" panose="030F0702030302020204" pitchFamily="66" charset="0"/>
                <a:hlinkClick r:id="rId2"/>
              </a:rPr>
              <a:t>http://www.bbc.co.uk/cbeebies/grownups/the-alphablocks-guide-to-phonics</a:t>
            </a:r>
            <a:endParaRPr lang="en-GB" altLang="en-US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smtClean="0"/>
              <a:t>Phonics Play</a:t>
            </a:r>
          </a:p>
          <a:p>
            <a:r>
              <a:rPr lang="en-GB" altLang="en-US" dirty="0">
                <a:solidFill>
                  <a:srgbClr val="002060"/>
                </a:solidFill>
                <a:latin typeface="Comic Sans MS" panose="030F0702030302020204" pitchFamily="66" charset="0"/>
                <a:hlinkClick r:id="rId3"/>
              </a:rPr>
              <a:t>http://www.phonicsplay.co.uk/freeIndex.htm</a:t>
            </a:r>
            <a:endParaRPr lang="en-GB" altLang="en-US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dirty="0" smtClean="0"/>
              <a:t>Oxford Reading Owl</a:t>
            </a:r>
          </a:p>
          <a:p>
            <a:r>
              <a:rPr lang="en-GB" altLang="en-US" dirty="0">
                <a:solidFill>
                  <a:srgbClr val="FFC000"/>
                </a:solidFill>
                <a:latin typeface="Comic Sans MS" panose="030F0702030302020204" pitchFamily="66" charset="0"/>
                <a:hlinkClick r:id="rId4"/>
              </a:rPr>
              <a:t>http://</a:t>
            </a:r>
            <a:r>
              <a:rPr lang="en-GB" altLang="en-US" dirty="0" smtClean="0">
                <a:solidFill>
                  <a:srgbClr val="FFC000"/>
                </a:solidFill>
                <a:latin typeface="Comic Sans MS" panose="030F0702030302020204" pitchFamily="66" charset="0"/>
                <a:hlinkClick r:id="rId4"/>
              </a:rPr>
              <a:t>www.oxfordowl.co.uk/for-home/reading-owl/find-a-book/library-page</a:t>
            </a:r>
            <a:endParaRPr lang="en-GB" altLang="en-US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altLang="en-US" dirty="0" smtClean="0">
                <a:solidFill>
                  <a:schemeClr val="tx1"/>
                </a:solidFill>
                <a:latin typeface="Georgia" panose="02040502050405020303" pitchFamily="18" charset="0"/>
              </a:rPr>
              <a:t>Mr Thorne does Phonics (Geraldine)</a:t>
            </a:r>
          </a:p>
          <a:p>
            <a:r>
              <a:rPr lang="en-GB" altLang="en-US" dirty="0">
                <a:solidFill>
                  <a:srgbClr val="FFC000"/>
                </a:solidFill>
                <a:latin typeface="Georgia" panose="02040502050405020303" pitchFamily="18" charset="0"/>
              </a:rPr>
              <a:t>https://www.mrthornenetwork.com/</a:t>
            </a:r>
          </a:p>
          <a:p>
            <a:endParaRPr lang="en-GB" dirty="0" smtClean="0"/>
          </a:p>
          <a:p>
            <a:endParaRPr lang="en-GB" dirty="0"/>
          </a:p>
          <a:p>
            <a:endParaRPr lang="en-US" dirty="0"/>
          </a:p>
        </p:txBody>
      </p:sp>
      <p:pic>
        <p:nvPicPr>
          <p:cNvPr id="1843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2" y="1871840"/>
            <a:ext cx="2714625" cy="212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585" y="4135157"/>
            <a:ext cx="2750052" cy="192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79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Custom 4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C8B78C"/>
      </a:accent1>
      <a:accent2>
        <a:srgbClr val="742117"/>
      </a:accent2>
      <a:accent3>
        <a:srgbClr val="BFB88B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ppt/theme/theme2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FA80C33-DBF0-414D-A0CF-0F4E51886A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435</Words>
  <Application>Microsoft Office PowerPoint</Application>
  <PresentationFormat>Custom</PresentationFormat>
  <Paragraphs>56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Century Gothic</vt:lpstr>
      <vt:lpstr>Comic Sans MS</vt:lpstr>
      <vt:lpstr>Georgia</vt:lpstr>
      <vt:lpstr>Lucida Fax</vt:lpstr>
      <vt:lpstr>Times New Roman</vt:lpstr>
      <vt:lpstr>Retrospect</vt:lpstr>
      <vt:lpstr>Fern Hill Primary School</vt:lpstr>
      <vt:lpstr>Phonics Screening Check</vt:lpstr>
      <vt:lpstr>What is Phonics?</vt:lpstr>
      <vt:lpstr>Example of the sounds children learn</vt:lpstr>
      <vt:lpstr>What is the screening check?</vt:lpstr>
      <vt:lpstr>Examples of words</vt:lpstr>
      <vt:lpstr>How will it be carried out?</vt:lpstr>
      <vt:lpstr>And the results……?</vt:lpstr>
      <vt:lpstr>When will it happen?</vt:lpstr>
      <vt:lpstr>How can you help?</vt:lpstr>
      <vt:lpstr>How can you help</vt:lpstr>
      <vt:lpstr>Useful Websites 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2017-02-09T09:43:09Z</dcterms:created>
  <dcterms:modified xsi:type="dcterms:W3CDTF">2018-05-23T10:44:12Z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TC034606069991</vt:lpwstr>
  </property>
</Properties>
</file>